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9" r:id="rId4"/>
    <p:sldId id="272" r:id="rId5"/>
    <p:sldId id="273" r:id="rId6"/>
    <p:sldId id="301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84" r:id="rId18"/>
    <p:sldId id="285" r:id="rId19"/>
    <p:sldId id="287" r:id="rId20"/>
    <p:sldId id="288" r:id="rId21"/>
    <p:sldId id="298" r:id="rId22"/>
    <p:sldId id="289" r:id="rId23"/>
    <p:sldId id="290" r:id="rId24"/>
    <p:sldId id="291" r:id="rId25"/>
    <p:sldId id="299" r:id="rId26"/>
    <p:sldId id="300" r:id="rId27"/>
    <p:sldId id="293" r:id="rId28"/>
    <p:sldId id="294" r:id="rId29"/>
    <p:sldId id="297" r:id="rId30"/>
    <p:sldId id="296" r:id="rId31"/>
    <p:sldId id="268" r:id="rId32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explosion val="10"/>
          </c:dPt>
          <c:cat>
            <c:strRef>
              <c:f>Лист1!$A$2:$A$5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0.5</c:v>
                </c:pt>
                <c:pt idx="1">
                  <c:v>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cat>
            <c:strRef>
              <c:f>Лист1!$A$2:$A$5</c:f>
              <c:strCache>
                <c:ptCount val="4"/>
                <c:pt idx="0">
                  <c:v>высшее</c:v>
                </c:pt>
                <c:pt idx="1">
                  <c:v>средне специальное</c:v>
                </c:pt>
                <c:pt idx="2">
                  <c:v>средне профессиональное</c:v>
                </c:pt>
                <c:pt idx="3">
                  <c:v>прочее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0.49</c:v>
                </c:pt>
                <c:pt idx="1">
                  <c:v>0.27</c:v>
                </c:pt>
                <c:pt idx="2" formatCode="0.00%">
                  <c:v>0.14000000000000001</c:v>
                </c:pt>
                <c:pt idx="3" formatCode="0.00%">
                  <c:v>0.1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numRef>
              <c:f>Лист1!$A$2:$A$6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Лист1!$B$2:$B$6</c:f>
              <c:numCache>
                <c:formatCode>#,##0</c:formatCode>
                <c:ptCount val="5"/>
                <c:pt idx="0">
                  <c:v>1451</c:v>
                </c:pt>
                <c:pt idx="1">
                  <c:v>1371</c:v>
                </c:pt>
                <c:pt idx="2">
                  <c:v>1126</c:v>
                </c:pt>
                <c:pt idx="3" formatCode="General">
                  <c:v>928</c:v>
                </c:pt>
                <c:pt idx="4" formatCode="General">
                  <c:v>886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numRef>
              <c:f>Лист1!$A$2:$A$6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148</c:v>
                </c:pt>
                <c:pt idx="1">
                  <c:v>207</c:v>
                </c:pt>
                <c:pt idx="2">
                  <c:v>110</c:v>
                </c:pt>
                <c:pt idx="3">
                  <c:v>25</c:v>
                </c:pt>
                <c:pt idx="4">
                  <c:v>75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numRef>
              <c:f>Лист1!$A$2:$A$6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Лист1!$D$2:$D$6</c:f>
              <c:numCache>
                <c:formatCode>General</c:formatCode>
                <c:ptCount val="5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04976528"/>
        <c:axId val="304979328"/>
        <c:axId val="0"/>
      </c:bar3DChart>
      <c:catAx>
        <c:axId val="304976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04979328"/>
        <c:crosses val="autoZero"/>
        <c:auto val="1"/>
        <c:lblAlgn val="ctr"/>
        <c:lblOffset val="100"/>
        <c:noMultiLvlLbl val="0"/>
      </c:catAx>
      <c:valAx>
        <c:axId val="304979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04976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69D24-303F-4FDB-BF21-841EDA0DE5AB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98536-93D3-4EC6-9ABE-AFF9C9A741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69D24-303F-4FDB-BF21-841EDA0DE5AB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98536-93D3-4EC6-9ABE-AFF9C9A741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69D24-303F-4FDB-BF21-841EDA0DE5AB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98536-93D3-4EC6-9ABE-AFF9C9A741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69D24-303F-4FDB-BF21-841EDA0DE5AB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98536-93D3-4EC6-9ABE-AFF9C9A741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69D24-303F-4FDB-BF21-841EDA0DE5AB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98536-93D3-4EC6-9ABE-AFF9C9A741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69D24-303F-4FDB-BF21-841EDA0DE5AB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98536-93D3-4EC6-9ABE-AFF9C9A741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69D24-303F-4FDB-BF21-841EDA0DE5AB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98536-93D3-4EC6-9ABE-AFF9C9A741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69D24-303F-4FDB-BF21-841EDA0DE5AB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98536-93D3-4EC6-9ABE-AFF9C9A741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69D24-303F-4FDB-BF21-841EDA0DE5AB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98536-93D3-4EC6-9ABE-AFF9C9A741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69D24-303F-4FDB-BF21-841EDA0DE5AB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98536-93D3-4EC6-9ABE-AFF9C9A741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69D24-303F-4FDB-BF21-841EDA0DE5AB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98536-93D3-4EC6-9ABE-AFF9C9A741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A69D24-303F-4FDB-BF21-841EDA0DE5AB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398536-93D3-4EC6-9ABE-AFF9C9A7410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2.jpe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jpeg"/><Relationship Id="rId4" Type="http://schemas.openxmlformats.org/officeDocument/2006/relationships/image" Target="../media/image6.emf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emf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2.jpeg"/><Relationship Id="rId7" Type="http://schemas.openxmlformats.org/officeDocument/2006/relationships/image" Target="../media/image2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21.tiff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.jpeg"/><Relationship Id="rId7" Type="http://schemas.openxmlformats.org/officeDocument/2006/relationships/image" Target="../media/image27.jpeg"/><Relationship Id="rId12" Type="http://schemas.openxmlformats.org/officeDocument/2006/relationships/image" Target="../media/image3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11" Type="http://schemas.openxmlformats.org/officeDocument/2006/relationships/image" Target="../media/image31.jpeg"/><Relationship Id="rId5" Type="http://schemas.openxmlformats.org/officeDocument/2006/relationships/image" Target="../media/image25.jpeg"/><Relationship Id="rId10" Type="http://schemas.openxmlformats.org/officeDocument/2006/relationships/image" Target="../media/image30.jpeg"/><Relationship Id="rId4" Type="http://schemas.openxmlformats.org/officeDocument/2006/relationships/image" Target="../media/image6.emf"/><Relationship Id="rId9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jpe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jpe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jpe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jpe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jpeg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jpeg"/><Relationship Id="rId4" Type="http://schemas.openxmlformats.org/officeDocument/2006/relationships/image" Target="../media/image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jpeg"/><Relationship Id="rId4" Type="http://schemas.openxmlformats.org/officeDocument/2006/relationships/image" Target="../media/image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2.jpeg"/><Relationship Id="rId4" Type="http://schemas.openxmlformats.org/officeDocument/2006/relationships/image" Target="../media/image6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jpeg"/><Relationship Id="rId4" Type="http://schemas.openxmlformats.org/officeDocument/2006/relationships/image" Target="../media/image6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image" Target="../media/image6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46.e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emf"/><Relationship Id="rId5" Type="http://schemas.openxmlformats.org/officeDocument/2006/relationships/image" Target="../media/image44.jpeg"/><Relationship Id="rId4" Type="http://schemas.openxmlformats.org/officeDocument/2006/relationships/image" Target="../media/image6.e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emf"/><Relationship Id="rId3" Type="http://schemas.openxmlformats.org/officeDocument/2006/relationships/image" Target="../media/image2.jpeg"/><Relationship Id="rId7" Type="http://schemas.openxmlformats.org/officeDocument/2006/relationships/image" Target="../media/image49.e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6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1.jpeg"/><Relationship Id="rId4" Type="http://schemas.openxmlformats.org/officeDocument/2006/relationships/image" Target="../media/image6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2.jpeg"/><Relationship Id="rId4" Type="http://schemas.openxmlformats.org/officeDocument/2006/relationships/image" Target="../media/image6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3.jpeg"/><Relationship Id="rId4" Type="http://schemas.openxmlformats.org/officeDocument/2006/relationships/image" Target="../media/image6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4.jpeg"/><Relationship Id="rId4" Type="http://schemas.openxmlformats.org/officeDocument/2006/relationships/image" Target="../media/image6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5.jpeg"/><Relationship Id="rId4" Type="http://schemas.openxmlformats.org/officeDocument/2006/relationships/image" Target="../media/image6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6.png"/><Relationship Id="rId4" Type="http://schemas.openxmlformats.org/officeDocument/2006/relationships/image" Target="../media/image6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7.jpeg"/><Relationship Id="rId4" Type="http://schemas.openxmlformats.org/officeDocument/2006/relationships/image" Target="../media/image6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8.png"/><Relationship Id="rId4" Type="http://schemas.openxmlformats.org/officeDocument/2006/relationships/image" Target="../media/image6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lashdrive.com.ua/sites/all/themes/flashdrive/i/mega_size_backgroun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l="30380" t="10974" b="14629"/>
          <a:stretch>
            <a:fillRect/>
          </a:stretch>
        </p:blipFill>
        <p:spPr bwMode="auto">
          <a:xfrm>
            <a:off x="0" y="0"/>
            <a:ext cx="9144000" cy="4248472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0" y="2780928"/>
            <a:ext cx="9144000" cy="2088232"/>
          </a:xfrm>
          <a:prstGeom prst="rect">
            <a:avLst/>
          </a:prstGeom>
          <a:solidFill>
            <a:schemeClr val="accent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0" name="Picture 6" descr="C:\Users\Admin\Desktop\банеры.e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39952" y="5301208"/>
            <a:ext cx="4269046" cy="864096"/>
          </a:xfrm>
          <a:prstGeom prst="rect">
            <a:avLst/>
          </a:prstGeom>
          <a:noFill/>
        </p:spPr>
      </p:pic>
      <p:pic>
        <p:nvPicPr>
          <p:cNvPr id="2" name="Picture 2" descr="C:\Users\Admin\Desktop\банер картинг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2924944"/>
            <a:ext cx="4248472" cy="19089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Буклет.jpg"/>
          <p:cNvPicPr>
            <a:picLocks noChangeAspect="1"/>
          </p:cNvPicPr>
          <p:nvPr/>
        </p:nvPicPr>
        <p:blipFill>
          <a:blip r:embed="rId2" cstate="print"/>
          <a:srcRect l="2694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6012160" y="6165304"/>
            <a:ext cx="3131840" cy="69269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58590" r="51050" b="39801"/>
          <a:stretch>
            <a:fillRect/>
          </a:stretch>
        </p:blipFill>
        <p:spPr bwMode="auto">
          <a:xfrm>
            <a:off x="0" y="6237312"/>
            <a:ext cx="9144000" cy="634756"/>
          </a:xfrm>
          <a:prstGeom prst="rect">
            <a:avLst/>
          </a:prstGeom>
          <a:noFill/>
        </p:spPr>
      </p:pic>
      <p:pic>
        <p:nvPicPr>
          <p:cNvPr id="4098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37799" b="37533"/>
          <a:stretch>
            <a:fillRect/>
          </a:stretch>
        </p:blipFill>
        <p:spPr bwMode="auto">
          <a:xfrm>
            <a:off x="0" y="0"/>
            <a:ext cx="9144000" cy="980728"/>
          </a:xfrm>
          <a:prstGeom prst="rect">
            <a:avLst/>
          </a:prstGeom>
          <a:noFill/>
        </p:spPr>
      </p:pic>
      <p:pic>
        <p:nvPicPr>
          <p:cNvPr id="11" name="Picture 9" descr="C:\Users\Admin\Desktop\000004.e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240" y="6366276"/>
            <a:ext cx="1861443" cy="375092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827584" y="548680"/>
            <a:ext cx="405111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ИСТОРИЯ СОЗДАНИЯ</a:t>
            </a:r>
            <a:endParaRPr lang="ru-RU" sz="2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39552" y="4725144"/>
            <a:ext cx="6984776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БМУ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Гидроэлектромонтаж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основано 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ru-RU" sz="2800" b="1" dirty="0" smtClean="0">
                <a:latin typeface="Arial" pitchFamily="34" charset="0"/>
                <a:cs typeface="Arial" pitchFamily="34" charset="0"/>
              </a:rPr>
              <a:t>1 августа 1960 года </a:t>
            </a:r>
            <a:endParaRPr lang="en-US" sz="2800" b="1" dirty="0" smtClean="0">
              <a:latin typeface="Arial" pitchFamily="34" charset="0"/>
              <a:cs typeface="Arial" pitchFamily="34" charset="0"/>
            </a:endParaRP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как Братский участок Всесоюзного треста Гидроэлектромонтаж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для строительства Братской ГЭС. </a:t>
            </a:r>
          </a:p>
        </p:txBody>
      </p:sp>
      <p:pic>
        <p:nvPicPr>
          <p:cNvPr id="17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58590" r="51050" b="39801"/>
          <a:stretch>
            <a:fillRect/>
          </a:stretch>
        </p:blipFill>
        <p:spPr bwMode="auto">
          <a:xfrm>
            <a:off x="323528" y="4493384"/>
            <a:ext cx="2520280" cy="155105"/>
          </a:xfrm>
          <a:prstGeom prst="rect">
            <a:avLst/>
          </a:prstGeom>
          <a:noFill/>
        </p:spPr>
      </p:pic>
      <p:pic>
        <p:nvPicPr>
          <p:cNvPr id="16" name="Picture 2" descr="D:\Рабочая\Хорошие_фото\Архивные_фото\1.jpg"/>
          <p:cNvPicPr>
            <a:picLocks noChangeAspect="1" noChangeArrowheads="1"/>
          </p:cNvPicPr>
          <p:nvPr/>
        </p:nvPicPr>
        <p:blipFill>
          <a:blip r:embed="rId5" cstate="print"/>
          <a:srcRect l="-747" r="-256"/>
          <a:stretch>
            <a:fillRect/>
          </a:stretch>
        </p:blipFill>
        <p:spPr bwMode="auto">
          <a:xfrm>
            <a:off x="323528" y="1196753"/>
            <a:ext cx="5220072" cy="3305264"/>
          </a:xfrm>
          <a:prstGeom prst="rect">
            <a:avLst/>
          </a:prstGeom>
          <a:solidFill>
            <a:srgbClr val="FFFFFF">
              <a:shade val="85000"/>
            </a:srgbClr>
          </a:solidFill>
          <a:ln w="25400" cap="rnd" cmpd="sng">
            <a:solidFill>
              <a:schemeClr val="bg1"/>
            </a:solidFill>
            <a:round/>
          </a:ln>
          <a:effectLst/>
        </p:spPr>
      </p:pic>
      <p:sp>
        <p:nvSpPr>
          <p:cNvPr id="18" name="Прямоугольник 17"/>
          <p:cNvSpPr/>
          <p:nvPr/>
        </p:nvSpPr>
        <p:spPr>
          <a:xfrm>
            <a:off x="323528" y="4797152"/>
            <a:ext cx="216024" cy="21602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Picture 9" descr="C:\Users\Admin\Desktop\000004.emf"/>
          <p:cNvPicPr>
            <a:picLocks noChangeAspect="1" noChangeArrowheads="1"/>
          </p:cNvPicPr>
          <p:nvPr/>
        </p:nvPicPr>
        <p:blipFill>
          <a:blip r:embed="rId4" cstate="print"/>
          <a:srcRect r="84526"/>
          <a:stretch>
            <a:fillRect/>
          </a:stretch>
        </p:blipFill>
        <p:spPr bwMode="auto">
          <a:xfrm>
            <a:off x="323529" y="382900"/>
            <a:ext cx="459070" cy="5978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Буклет.jpg"/>
          <p:cNvPicPr>
            <a:picLocks noChangeAspect="1"/>
          </p:cNvPicPr>
          <p:nvPr/>
        </p:nvPicPr>
        <p:blipFill>
          <a:blip r:embed="rId2" cstate="print"/>
          <a:srcRect l="2694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6012160" y="6165304"/>
            <a:ext cx="3131840" cy="69269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58590" r="51050" b="39801"/>
          <a:stretch>
            <a:fillRect/>
          </a:stretch>
        </p:blipFill>
        <p:spPr bwMode="auto">
          <a:xfrm>
            <a:off x="0" y="6237312"/>
            <a:ext cx="9144000" cy="634756"/>
          </a:xfrm>
          <a:prstGeom prst="rect">
            <a:avLst/>
          </a:prstGeom>
          <a:noFill/>
        </p:spPr>
      </p:pic>
      <p:pic>
        <p:nvPicPr>
          <p:cNvPr id="4098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37799" b="37533"/>
          <a:stretch>
            <a:fillRect/>
          </a:stretch>
        </p:blipFill>
        <p:spPr bwMode="auto">
          <a:xfrm>
            <a:off x="0" y="0"/>
            <a:ext cx="9144000" cy="980728"/>
          </a:xfrm>
          <a:prstGeom prst="rect">
            <a:avLst/>
          </a:prstGeom>
          <a:noFill/>
        </p:spPr>
      </p:pic>
      <p:pic>
        <p:nvPicPr>
          <p:cNvPr id="11" name="Picture 9" descr="C:\Users\Admin\Desktop\000004.e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240" y="6366276"/>
            <a:ext cx="1861443" cy="375092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827584" y="548680"/>
            <a:ext cx="405111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СТАНОВЛЕНИЕ</a:t>
            </a:r>
            <a:endParaRPr lang="ru-RU" sz="2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7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58590" r="51050" b="39801"/>
          <a:stretch>
            <a:fillRect/>
          </a:stretch>
        </p:blipFill>
        <p:spPr bwMode="auto">
          <a:xfrm>
            <a:off x="251520" y="5364708"/>
            <a:ext cx="2520280" cy="155105"/>
          </a:xfrm>
          <a:prstGeom prst="rect">
            <a:avLst/>
          </a:prstGeom>
          <a:noFill/>
        </p:spPr>
      </p:pic>
      <p:sp>
        <p:nvSpPr>
          <p:cNvPr id="18" name="Прямоугольник 17"/>
          <p:cNvSpPr/>
          <p:nvPr/>
        </p:nvSpPr>
        <p:spPr>
          <a:xfrm>
            <a:off x="4860032" y="1326700"/>
            <a:ext cx="216024" cy="21602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Picture 9" descr="C:\Users\Admin\Desktop\000004.emf"/>
          <p:cNvPicPr>
            <a:picLocks noChangeAspect="1" noChangeArrowheads="1"/>
          </p:cNvPicPr>
          <p:nvPr/>
        </p:nvPicPr>
        <p:blipFill>
          <a:blip r:embed="rId4" cstate="print"/>
          <a:srcRect r="84526"/>
          <a:stretch>
            <a:fillRect/>
          </a:stretch>
        </p:blipFill>
        <p:spPr bwMode="auto">
          <a:xfrm>
            <a:off x="323529" y="382900"/>
            <a:ext cx="459070" cy="597828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5148064" y="1196752"/>
            <a:ext cx="352839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Arial" pitchFamily="34" charset="0"/>
                <a:cs typeface="Arial" pitchFamily="34" charset="0"/>
              </a:rPr>
              <a:t>60-е годы 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– строительство промышленных гигантов – Братский лесопромышленный комплекс, Братский алюминиевый завод, Коршуновский горно-обогатительный комбинат. </a:t>
            </a:r>
          </a:p>
          <a:p>
            <a:endParaRPr lang="ru-RU" sz="2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400" b="1" dirty="0" smtClean="0">
                <a:latin typeface="Arial" pitchFamily="34" charset="0"/>
                <a:cs typeface="Arial" pitchFamily="34" charset="0"/>
              </a:rPr>
              <a:t>70-е годы 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- строительство Усть-Илимской ГЭС, Усть-Илимского лесопромышленного комплекса. Начало возведения Богучанской ГЭС.</a:t>
            </a:r>
          </a:p>
        </p:txBody>
      </p:sp>
      <p:pic>
        <p:nvPicPr>
          <p:cNvPr id="1026" name="Picture 2" descr="D:\РАБОЧИЕ ФАЙЛЫ\ДОПОЛНИТЕЛЬНО\КОНДРАТЬЕВ\ПРЕЗЕНТАЦИЯ\Презентация_12_01_2015\Фото_презентация\Фото_стр_3.jpg"/>
          <p:cNvPicPr>
            <a:picLocks noChangeAspect="1" noChangeArrowheads="1"/>
          </p:cNvPicPr>
          <p:nvPr/>
        </p:nvPicPr>
        <p:blipFill>
          <a:blip r:embed="rId5" cstate="print"/>
          <a:srcRect r="4815"/>
          <a:stretch>
            <a:fillRect/>
          </a:stretch>
        </p:blipFill>
        <p:spPr bwMode="auto">
          <a:xfrm>
            <a:off x="251520" y="1196752"/>
            <a:ext cx="4392488" cy="4176464"/>
          </a:xfrm>
          <a:prstGeom prst="rect">
            <a:avLst/>
          </a:prstGeom>
          <a:noFill/>
          <a:ln w="25400" cap="rnd">
            <a:solidFill>
              <a:schemeClr val="bg1"/>
            </a:solidFill>
          </a:ln>
        </p:spPr>
      </p:pic>
      <p:sp>
        <p:nvSpPr>
          <p:cNvPr id="14" name="Прямоугольник 13"/>
          <p:cNvSpPr/>
          <p:nvPr/>
        </p:nvSpPr>
        <p:spPr>
          <a:xfrm>
            <a:off x="4860032" y="3962860"/>
            <a:ext cx="216024" cy="21602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Буклет.jpg"/>
          <p:cNvPicPr>
            <a:picLocks noChangeAspect="1"/>
          </p:cNvPicPr>
          <p:nvPr/>
        </p:nvPicPr>
        <p:blipFill>
          <a:blip r:embed="rId2" cstate="print"/>
          <a:srcRect l="2694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6012160" y="6165304"/>
            <a:ext cx="3131840" cy="69269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58590" r="51050" b="39801"/>
          <a:stretch>
            <a:fillRect/>
          </a:stretch>
        </p:blipFill>
        <p:spPr bwMode="auto">
          <a:xfrm>
            <a:off x="0" y="6237312"/>
            <a:ext cx="9144000" cy="634756"/>
          </a:xfrm>
          <a:prstGeom prst="rect">
            <a:avLst/>
          </a:prstGeom>
          <a:noFill/>
        </p:spPr>
      </p:pic>
      <p:pic>
        <p:nvPicPr>
          <p:cNvPr id="4098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37799" b="37533"/>
          <a:stretch>
            <a:fillRect/>
          </a:stretch>
        </p:blipFill>
        <p:spPr bwMode="auto">
          <a:xfrm>
            <a:off x="0" y="0"/>
            <a:ext cx="9144000" cy="980728"/>
          </a:xfrm>
          <a:prstGeom prst="rect">
            <a:avLst/>
          </a:prstGeom>
          <a:noFill/>
        </p:spPr>
      </p:pic>
      <p:pic>
        <p:nvPicPr>
          <p:cNvPr id="11" name="Picture 9" descr="C:\Users\Admin\Desktop\000004.e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240" y="6366276"/>
            <a:ext cx="1861443" cy="375092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827584" y="548680"/>
            <a:ext cx="405111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МЕЖДУНАРОДНЫЙ ОПЫТ </a:t>
            </a:r>
            <a:endParaRPr lang="ru-RU" sz="2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51520" y="1326700"/>
            <a:ext cx="216024" cy="21602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Picture 9" descr="C:\Users\Admin\Desktop\000004.emf"/>
          <p:cNvPicPr>
            <a:picLocks noChangeAspect="1" noChangeArrowheads="1"/>
          </p:cNvPicPr>
          <p:nvPr/>
        </p:nvPicPr>
        <p:blipFill>
          <a:blip r:embed="rId4" cstate="print"/>
          <a:srcRect r="84526"/>
          <a:stretch>
            <a:fillRect/>
          </a:stretch>
        </p:blipFill>
        <p:spPr bwMode="auto">
          <a:xfrm>
            <a:off x="323529" y="382900"/>
            <a:ext cx="459070" cy="597828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539552" y="1196752"/>
            <a:ext cx="5544616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Arial" pitchFamily="34" charset="0"/>
                <a:cs typeface="Arial" pitchFamily="34" charset="0"/>
              </a:rPr>
              <a:t>80-е годы 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участие специалистов БМУ ГЭМ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в строительстве объектов энергетики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в Югославии, Германии, Финляндии, Египте, Сирии, Вьетнаме, Монголии, Ираке, Анголе,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 во многих регионах бывшего Советского Союза.</a:t>
            </a:r>
          </a:p>
        </p:txBody>
      </p:sp>
      <p:pic>
        <p:nvPicPr>
          <p:cNvPr id="2050" name="Picture 2" descr="D:\РАБОЧИЕ ФАЙЛЫ\ДОПОЛНИТЕЛЬНО\КОНДРАТЬЕВ\ПРЕЗЕНТАЦИЯ\Презентация_12_01_2015\Фото_презентация\0000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19872" y="3064186"/>
            <a:ext cx="5700340" cy="2885094"/>
          </a:xfrm>
          <a:prstGeom prst="rect">
            <a:avLst/>
          </a:prstGeom>
          <a:noFill/>
        </p:spPr>
      </p:pic>
      <p:grpSp>
        <p:nvGrpSpPr>
          <p:cNvPr id="33" name="Группа 32"/>
          <p:cNvGrpSpPr/>
          <p:nvPr/>
        </p:nvGrpSpPr>
        <p:grpSpPr>
          <a:xfrm>
            <a:off x="611560" y="3356992"/>
            <a:ext cx="2628109" cy="2376264"/>
            <a:chOff x="539552" y="3212976"/>
            <a:chExt cx="2952328" cy="26694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4" name="Рисунок 13" descr="0001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92358" y="3212976"/>
              <a:ext cx="739282" cy="492854"/>
            </a:xfrm>
            <a:prstGeom prst="rect">
              <a:avLst/>
            </a:prstGeom>
          </p:spPr>
        </p:pic>
        <p:pic>
          <p:nvPicPr>
            <p:cNvPr id="16" name="Рисунок 15" descr="0002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26116" y="3212976"/>
              <a:ext cx="801163" cy="490044"/>
            </a:xfrm>
            <a:prstGeom prst="rect">
              <a:avLst/>
            </a:prstGeom>
          </p:spPr>
        </p:pic>
        <p:pic>
          <p:nvPicPr>
            <p:cNvPr id="21" name="Рисунок 20" descr="0003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735796" y="4644704"/>
              <a:ext cx="756084" cy="504056"/>
            </a:xfrm>
            <a:prstGeom prst="rect">
              <a:avLst/>
            </a:prstGeom>
          </p:spPr>
        </p:pic>
        <p:pic>
          <p:nvPicPr>
            <p:cNvPr id="22" name="Рисунок 21" descr="0004.png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619672" y="3212976"/>
              <a:ext cx="756084" cy="504056"/>
            </a:xfrm>
            <a:prstGeom prst="rect">
              <a:avLst/>
            </a:prstGeom>
          </p:spPr>
        </p:pic>
        <p:pic>
          <p:nvPicPr>
            <p:cNvPr id="24" name="Рисунок 23" descr="71-flag-iraq-1.jpg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39552" y="4644704"/>
              <a:ext cx="724647" cy="503235"/>
            </a:xfrm>
            <a:prstGeom prst="rect">
              <a:avLst/>
            </a:prstGeom>
          </p:spPr>
        </p:pic>
        <p:pic>
          <p:nvPicPr>
            <p:cNvPr id="25" name="Рисунок 24" descr="ao.png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19672" y="4644704"/>
              <a:ext cx="760496" cy="506998"/>
            </a:xfrm>
            <a:prstGeom prst="rect">
              <a:avLst/>
            </a:prstGeom>
          </p:spPr>
        </p:pic>
        <p:pic>
          <p:nvPicPr>
            <p:cNvPr id="26" name="Рисунок 25" descr="cccg.png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55576" y="3919506"/>
              <a:ext cx="1008822" cy="504411"/>
            </a:xfrm>
            <a:prstGeom prst="rect">
              <a:avLst/>
            </a:prstGeom>
          </p:spPr>
        </p:pic>
        <p:pic>
          <p:nvPicPr>
            <p:cNvPr id="28" name="Рисунок 27" descr="mn.png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168638" y="5364784"/>
              <a:ext cx="1035210" cy="517606"/>
            </a:xfrm>
            <a:prstGeom prst="rect">
              <a:avLst/>
            </a:prstGeom>
          </p:spPr>
        </p:pic>
        <p:pic>
          <p:nvPicPr>
            <p:cNvPr id="29" name="Рисунок 28" descr="vn.png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99592" y="5369902"/>
              <a:ext cx="756563" cy="504376"/>
            </a:xfrm>
            <a:prstGeom prst="rect">
              <a:avLst/>
            </a:prstGeom>
          </p:spPr>
        </p:pic>
        <p:pic>
          <p:nvPicPr>
            <p:cNvPr id="30" name="Рисунок 29" descr="_   .png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136491" y="3919506"/>
              <a:ext cx="995349" cy="491454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Буклет.jpg"/>
          <p:cNvPicPr>
            <a:picLocks noChangeAspect="1"/>
          </p:cNvPicPr>
          <p:nvPr/>
        </p:nvPicPr>
        <p:blipFill>
          <a:blip r:embed="rId2" cstate="print"/>
          <a:srcRect l="2694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1" name="Рисунок 40" descr="0000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9000" y="1124744"/>
            <a:ext cx="4439748" cy="4752528"/>
          </a:xfrm>
          <a:prstGeom prst="rect">
            <a:avLst/>
          </a:prstGeom>
        </p:spPr>
      </p:pic>
      <p:sp>
        <p:nvSpPr>
          <p:cNvPr id="49" name="Выноска 1 48"/>
          <p:cNvSpPr/>
          <p:nvPr/>
        </p:nvSpPr>
        <p:spPr>
          <a:xfrm>
            <a:off x="3923928" y="4005064"/>
            <a:ext cx="4752528" cy="1728192"/>
          </a:xfrm>
          <a:prstGeom prst="borderCallout1">
            <a:avLst>
              <a:gd name="adj1" fmla="val 23815"/>
              <a:gd name="adj2" fmla="val 88"/>
              <a:gd name="adj3" fmla="val -14520"/>
              <a:gd name="adj4" fmla="val -41724"/>
            </a:avLst>
          </a:prstGeom>
          <a:solidFill>
            <a:schemeClr val="bg1"/>
          </a:solidFill>
          <a:ln w="28575" cap="rnd">
            <a:solidFill>
              <a:srgbClr val="002060"/>
            </a:solidFill>
            <a:headEnd type="triangle"/>
            <a:tailEnd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6012160" y="6165304"/>
            <a:ext cx="3131840" cy="69269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4" cstate="print"/>
          <a:srcRect t="58590" r="51050" b="39801"/>
          <a:stretch>
            <a:fillRect/>
          </a:stretch>
        </p:blipFill>
        <p:spPr bwMode="auto">
          <a:xfrm>
            <a:off x="0" y="6237312"/>
            <a:ext cx="9144000" cy="634756"/>
          </a:xfrm>
          <a:prstGeom prst="rect">
            <a:avLst/>
          </a:prstGeom>
          <a:noFill/>
        </p:spPr>
      </p:pic>
      <p:pic>
        <p:nvPicPr>
          <p:cNvPr id="4098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4" cstate="print"/>
          <a:srcRect t="37799" b="37533"/>
          <a:stretch>
            <a:fillRect/>
          </a:stretch>
        </p:blipFill>
        <p:spPr bwMode="auto">
          <a:xfrm>
            <a:off x="0" y="0"/>
            <a:ext cx="9144000" cy="980728"/>
          </a:xfrm>
          <a:prstGeom prst="rect">
            <a:avLst/>
          </a:prstGeom>
          <a:noFill/>
        </p:spPr>
      </p:pic>
      <p:pic>
        <p:nvPicPr>
          <p:cNvPr id="11" name="Picture 9" descr="C:\Users\Admin\Desktop\000004.e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32240" y="6366276"/>
            <a:ext cx="1861443" cy="375092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827584" y="548680"/>
            <a:ext cx="405111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СТРУКТУРА</a:t>
            </a:r>
            <a:endParaRPr lang="ru-RU" sz="2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215750" y="1326700"/>
            <a:ext cx="212234" cy="21602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Picture 9" descr="C:\Users\Admin\Desktop\000004.emf"/>
          <p:cNvPicPr>
            <a:picLocks noChangeAspect="1" noChangeArrowheads="1"/>
          </p:cNvPicPr>
          <p:nvPr/>
        </p:nvPicPr>
        <p:blipFill>
          <a:blip r:embed="rId5" cstate="print"/>
          <a:srcRect r="84526"/>
          <a:stretch>
            <a:fillRect/>
          </a:stretch>
        </p:blipFill>
        <p:spPr bwMode="auto">
          <a:xfrm>
            <a:off x="323529" y="382900"/>
            <a:ext cx="459070" cy="597828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4572000" y="1196752"/>
            <a:ext cx="417646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Сегодня 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ООО «БМУ ГЭМ» имеет развитую филиальную сеть – 8 центров постоянного присутствия. 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В Братске располагаются аппарат управления, самая крупная производственная база предприятия и 6 специализированных подразделений.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4211960" y="4077072"/>
            <a:ext cx="45365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Arial" pitchFamily="34" charset="0"/>
                <a:cs typeface="Arial" pitchFamily="34" charset="0"/>
              </a:rPr>
              <a:t>Братский участок</a:t>
            </a:r>
          </a:p>
          <a:p>
            <a:r>
              <a:rPr lang="ru-RU" sz="1600" b="1" dirty="0" smtClean="0">
                <a:latin typeface="Arial" pitchFamily="34" charset="0"/>
                <a:cs typeface="Arial" pitchFamily="34" charset="0"/>
              </a:rPr>
              <a:t>Группа наладки</a:t>
            </a:r>
          </a:p>
          <a:p>
            <a:r>
              <a:rPr lang="ru-RU" sz="1600" b="1" dirty="0" smtClean="0">
                <a:latin typeface="Arial" pitchFamily="34" charset="0"/>
                <a:cs typeface="Arial" pitchFamily="34" charset="0"/>
              </a:rPr>
              <a:t>Трансформаторный участок </a:t>
            </a:r>
          </a:p>
          <a:p>
            <a:r>
              <a:rPr lang="ru-RU" sz="1600" b="1" dirty="0" smtClean="0">
                <a:latin typeface="Arial" pitchFamily="34" charset="0"/>
                <a:cs typeface="Arial" pitchFamily="34" charset="0"/>
              </a:rPr>
              <a:t>Монтажно-заготовительный участок</a:t>
            </a:r>
          </a:p>
          <a:p>
            <a:r>
              <a:rPr lang="ru-RU" sz="1600" b="1" dirty="0" smtClean="0">
                <a:latin typeface="Arial" pitchFamily="34" charset="0"/>
                <a:cs typeface="Arial" pitchFamily="34" charset="0"/>
              </a:rPr>
              <a:t>Участок механизации</a:t>
            </a:r>
          </a:p>
          <a:p>
            <a:r>
              <a:rPr lang="ru-RU" sz="1600" b="1" dirty="0" smtClean="0">
                <a:latin typeface="Arial" pitchFamily="34" charset="0"/>
                <a:cs typeface="Arial" pitchFamily="34" charset="0"/>
              </a:rPr>
              <a:t>Сервисный участок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Овал 42"/>
          <p:cNvSpPr/>
          <p:nvPr/>
        </p:nvSpPr>
        <p:spPr>
          <a:xfrm>
            <a:off x="4067944" y="4177655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Овал 43"/>
          <p:cNvSpPr/>
          <p:nvPr/>
        </p:nvSpPr>
        <p:spPr>
          <a:xfrm>
            <a:off x="4067944" y="4432747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Овал 44"/>
          <p:cNvSpPr/>
          <p:nvPr/>
        </p:nvSpPr>
        <p:spPr>
          <a:xfrm>
            <a:off x="4067944" y="4656585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Овал 45"/>
          <p:cNvSpPr/>
          <p:nvPr/>
        </p:nvSpPr>
        <p:spPr>
          <a:xfrm>
            <a:off x="4067944" y="4904234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Овал 46"/>
          <p:cNvSpPr/>
          <p:nvPr/>
        </p:nvSpPr>
        <p:spPr>
          <a:xfrm>
            <a:off x="4067944" y="5142360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Овал 47"/>
          <p:cNvSpPr/>
          <p:nvPr/>
        </p:nvSpPr>
        <p:spPr>
          <a:xfrm>
            <a:off x="4067944" y="5404298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Буклет.jpg"/>
          <p:cNvPicPr>
            <a:picLocks noChangeAspect="1"/>
          </p:cNvPicPr>
          <p:nvPr/>
        </p:nvPicPr>
        <p:blipFill>
          <a:blip r:embed="rId2" cstate="print"/>
          <a:srcRect l="26942"/>
          <a:stretch>
            <a:fillRect/>
          </a:stretch>
        </p:blipFill>
        <p:spPr>
          <a:xfrm>
            <a:off x="-42749" y="244973"/>
            <a:ext cx="9144000" cy="6858000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6012160" y="6165304"/>
            <a:ext cx="3131840" cy="69269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58590" r="51050" b="39801"/>
          <a:stretch>
            <a:fillRect/>
          </a:stretch>
        </p:blipFill>
        <p:spPr bwMode="auto">
          <a:xfrm>
            <a:off x="0" y="6237312"/>
            <a:ext cx="9144000" cy="634756"/>
          </a:xfrm>
          <a:prstGeom prst="rect">
            <a:avLst/>
          </a:prstGeom>
          <a:noFill/>
        </p:spPr>
      </p:pic>
      <p:pic>
        <p:nvPicPr>
          <p:cNvPr id="4098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37799" b="37533"/>
          <a:stretch>
            <a:fillRect/>
          </a:stretch>
        </p:blipFill>
        <p:spPr bwMode="auto">
          <a:xfrm>
            <a:off x="0" y="0"/>
            <a:ext cx="9144000" cy="980728"/>
          </a:xfrm>
          <a:prstGeom prst="rect">
            <a:avLst/>
          </a:prstGeom>
          <a:noFill/>
        </p:spPr>
      </p:pic>
      <p:pic>
        <p:nvPicPr>
          <p:cNvPr id="11" name="Picture 9" descr="C:\Users\Admin\Desktop\000004.e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240" y="6366276"/>
            <a:ext cx="1861443" cy="375092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827584" y="548680"/>
            <a:ext cx="405111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СТРУКТУРА</a:t>
            </a:r>
            <a:endParaRPr lang="ru-RU" sz="2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9" name="Picture 9" descr="C:\Users\Admin\Desktop\000004.emf"/>
          <p:cNvPicPr>
            <a:picLocks noChangeAspect="1" noChangeArrowheads="1"/>
          </p:cNvPicPr>
          <p:nvPr/>
        </p:nvPicPr>
        <p:blipFill>
          <a:blip r:embed="rId4" cstate="print"/>
          <a:srcRect r="84526"/>
          <a:stretch>
            <a:fillRect/>
          </a:stretch>
        </p:blipFill>
        <p:spPr bwMode="auto">
          <a:xfrm>
            <a:off x="323529" y="382900"/>
            <a:ext cx="459070" cy="597828"/>
          </a:xfrm>
          <a:prstGeom prst="rect">
            <a:avLst/>
          </a:prstGeom>
          <a:noFill/>
        </p:spPr>
      </p:pic>
      <p:pic>
        <p:nvPicPr>
          <p:cNvPr id="21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58590" r="51050" b="39801"/>
          <a:stretch>
            <a:fillRect/>
          </a:stretch>
        </p:blipFill>
        <p:spPr bwMode="auto">
          <a:xfrm>
            <a:off x="539551" y="4719811"/>
            <a:ext cx="2629857" cy="161849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9552" y="1340768"/>
            <a:ext cx="5184576" cy="3456384"/>
          </a:xfrm>
          <a:prstGeom prst="rect">
            <a:avLst/>
          </a:prstGeom>
          <a:noFill/>
        </p:spPr>
      </p:pic>
      <p:pic>
        <p:nvPicPr>
          <p:cNvPr id="2051" name="Picture 3" descr="C:\Users\Admin\Desktop\Правки_презентация_19_03_2015\Братская база и офис (2)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10064" y="1340768"/>
            <a:ext cx="2268252" cy="1512168"/>
          </a:xfrm>
          <a:prstGeom prst="rect">
            <a:avLst/>
          </a:prstGeom>
          <a:noFill/>
        </p:spPr>
      </p:pic>
      <p:pic>
        <p:nvPicPr>
          <p:cNvPr id="2052" name="Picture 4" descr="C:\Users\Admin\Desktop\Правки_презентация_19_03_2015\Братская база и офис (4)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12160" y="4517628"/>
            <a:ext cx="2300312" cy="1523957"/>
          </a:xfrm>
          <a:prstGeom prst="rect">
            <a:avLst/>
          </a:prstGeom>
          <a:noFill/>
        </p:spPr>
      </p:pic>
      <p:pic>
        <p:nvPicPr>
          <p:cNvPr id="2054" name="Picture 6" descr="C:\Users\Admin\Desktop\Правки_презентация_19_03_2015\Братская база и офис (3)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11143" y="2930277"/>
            <a:ext cx="2228304" cy="1487393"/>
          </a:xfrm>
          <a:prstGeom prst="rect">
            <a:avLst/>
          </a:prstGeom>
          <a:noFill/>
        </p:spPr>
      </p:pic>
      <p:sp>
        <p:nvSpPr>
          <p:cNvPr id="14" name="Овал 13"/>
          <p:cNvSpPr/>
          <p:nvPr/>
        </p:nvSpPr>
        <p:spPr>
          <a:xfrm>
            <a:off x="523150" y="5085184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827584" y="496714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 Братске находится самая большая производственная база, где располагаются специализированные подразделения предприятия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Буклет.jpg"/>
          <p:cNvPicPr>
            <a:picLocks noChangeAspect="1"/>
          </p:cNvPicPr>
          <p:nvPr/>
        </p:nvPicPr>
        <p:blipFill>
          <a:blip r:embed="rId2" cstate="print"/>
          <a:srcRect l="26942"/>
          <a:stretch>
            <a:fillRect/>
          </a:stretch>
        </p:blipFill>
        <p:spPr>
          <a:xfrm>
            <a:off x="0" y="77633"/>
            <a:ext cx="9144000" cy="6858000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6012160" y="6165304"/>
            <a:ext cx="3131840" cy="69269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58590" r="51050" b="39801"/>
          <a:stretch>
            <a:fillRect/>
          </a:stretch>
        </p:blipFill>
        <p:spPr bwMode="auto">
          <a:xfrm>
            <a:off x="0" y="6237312"/>
            <a:ext cx="9144000" cy="634756"/>
          </a:xfrm>
          <a:prstGeom prst="rect">
            <a:avLst/>
          </a:prstGeom>
          <a:noFill/>
        </p:spPr>
      </p:pic>
      <p:pic>
        <p:nvPicPr>
          <p:cNvPr id="4098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37799" b="37533"/>
          <a:stretch>
            <a:fillRect/>
          </a:stretch>
        </p:blipFill>
        <p:spPr bwMode="auto">
          <a:xfrm>
            <a:off x="0" y="0"/>
            <a:ext cx="9144000" cy="980728"/>
          </a:xfrm>
          <a:prstGeom prst="rect">
            <a:avLst/>
          </a:prstGeom>
          <a:noFill/>
        </p:spPr>
      </p:pic>
      <p:pic>
        <p:nvPicPr>
          <p:cNvPr id="11" name="Picture 9" descr="C:\Users\Admin\Desktop\000004.e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240" y="6366276"/>
            <a:ext cx="1861443" cy="375092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827584" y="548680"/>
            <a:ext cx="405111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СТРУКТУРА</a:t>
            </a:r>
            <a:endParaRPr lang="ru-RU" sz="2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27318" y="1326700"/>
            <a:ext cx="212234" cy="21602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Picture 9" descr="C:\Users\Admin\Desktop\000004.emf"/>
          <p:cNvPicPr>
            <a:picLocks noChangeAspect="1" noChangeArrowheads="1"/>
          </p:cNvPicPr>
          <p:nvPr/>
        </p:nvPicPr>
        <p:blipFill>
          <a:blip r:embed="rId4" cstate="print"/>
          <a:srcRect r="84526"/>
          <a:stretch>
            <a:fillRect/>
          </a:stretch>
        </p:blipFill>
        <p:spPr bwMode="auto">
          <a:xfrm>
            <a:off x="323529" y="382900"/>
            <a:ext cx="459070" cy="597828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683568" y="1196752"/>
            <a:ext cx="758524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Сегодня 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Ф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илиалы и обособленные подразделения ООО «БМУ ГЭМ» </a:t>
            </a:r>
            <a:endParaRPr lang="ru-RU" dirty="0" smtClean="0"/>
          </a:p>
        </p:txBody>
      </p:sp>
      <p:sp>
        <p:nvSpPr>
          <p:cNvPr id="42" name="Прямоугольник 41"/>
          <p:cNvSpPr/>
          <p:nvPr/>
        </p:nvSpPr>
        <p:spPr>
          <a:xfrm>
            <a:off x="6537938" y="5350818"/>
            <a:ext cx="16561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Arial" pitchFamily="34" charset="0"/>
                <a:cs typeface="Arial" pitchFamily="34" charset="0"/>
              </a:rPr>
              <a:t>Таежный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(Красноярский край)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395536" y="3429000"/>
            <a:ext cx="13681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Иркутск</a:t>
            </a:r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2475701" y="3386023"/>
            <a:ext cx="16561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Красноярск</a:t>
            </a:r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4554994" y="3396030"/>
            <a:ext cx="17281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Усть-Илимск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318821" y="5363924"/>
            <a:ext cx="18072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Железногорск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2455190" y="5363924"/>
            <a:ext cx="11354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 smtClean="0">
                <a:latin typeface="Arial" pitchFamily="34" charset="0"/>
                <a:cs typeface="Arial" pitchFamily="34" charset="0"/>
              </a:rPr>
              <a:t>Кодинск</a:t>
            </a:r>
            <a:endParaRPr lang="ru-RU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8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58590" r="51050" b="39801"/>
          <a:stretch>
            <a:fillRect/>
          </a:stretch>
        </p:blipFill>
        <p:spPr bwMode="auto">
          <a:xfrm flipV="1">
            <a:off x="323528" y="3376042"/>
            <a:ext cx="1008112" cy="62042"/>
          </a:xfrm>
          <a:prstGeom prst="rect">
            <a:avLst/>
          </a:prstGeom>
          <a:noFill/>
        </p:spPr>
      </p:pic>
      <p:pic>
        <p:nvPicPr>
          <p:cNvPr id="39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58590" r="51050" b="39801"/>
          <a:stretch>
            <a:fillRect/>
          </a:stretch>
        </p:blipFill>
        <p:spPr bwMode="auto">
          <a:xfrm flipV="1">
            <a:off x="2406876" y="3399164"/>
            <a:ext cx="1008112" cy="62042"/>
          </a:xfrm>
          <a:prstGeom prst="rect">
            <a:avLst/>
          </a:prstGeom>
          <a:noFill/>
        </p:spPr>
      </p:pic>
      <p:pic>
        <p:nvPicPr>
          <p:cNvPr id="40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58590" r="51050" b="39801"/>
          <a:stretch>
            <a:fillRect/>
          </a:stretch>
        </p:blipFill>
        <p:spPr bwMode="auto">
          <a:xfrm flipV="1">
            <a:off x="4528665" y="3381025"/>
            <a:ext cx="1008112" cy="62042"/>
          </a:xfrm>
          <a:prstGeom prst="rect">
            <a:avLst/>
          </a:prstGeom>
          <a:noFill/>
        </p:spPr>
      </p:pic>
      <p:pic>
        <p:nvPicPr>
          <p:cNvPr id="50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58590" r="51050" b="39801"/>
          <a:stretch>
            <a:fillRect/>
          </a:stretch>
        </p:blipFill>
        <p:spPr bwMode="auto">
          <a:xfrm flipV="1">
            <a:off x="289907" y="5332013"/>
            <a:ext cx="1008112" cy="62042"/>
          </a:xfrm>
          <a:prstGeom prst="rect">
            <a:avLst/>
          </a:prstGeom>
          <a:noFill/>
        </p:spPr>
      </p:pic>
      <p:pic>
        <p:nvPicPr>
          <p:cNvPr id="51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58590" r="51050" b="39801"/>
          <a:stretch>
            <a:fillRect/>
          </a:stretch>
        </p:blipFill>
        <p:spPr bwMode="auto">
          <a:xfrm flipV="1">
            <a:off x="2390636" y="5319797"/>
            <a:ext cx="1008112" cy="62042"/>
          </a:xfrm>
          <a:prstGeom prst="rect">
            <a:avLst/>
          </a:prstGeom>
          <a:noFill/>
        </p:spPr>
      </p:pic>
      <p:pic>
        <p:nvPicPr>
          <p:cNvPr id="52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58590" r="51050" b="39801"/>
          <a:stretch>
            <a:fillRect/>
          </a:stretch>
        </p:blipFill>
        <p:spPr bwMode="auto">
          <a:xfrm flipV="1">
            <a:off x="4528665" y="5311174"/>
            <a:ext cx="1008112" cy="62042"/>
          </a:xfrm>
          <a:prstGeom prst="rect">
            <a:avLst/>
          </a:prstGeom>
          <a:noFill/>
        </p:spPr>
      </p:pic>
      <p:sp>
        <p:nvSpPr>
          <p:cNvPr id="55" name="Прямоугольник 54"/>
          <p:cNvSpPr/>
          <p:nvPr/>
        </p:nvSpPr>
        <p:spPr>
          <a:xfrm>
            <a:off x="4594567" y="5327945"/>
            <a:ext cx="1482778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Елизово 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(Камчатский край)</a:t>
            </a:r>
          </a:p>
        </p:txBody>
      </p:sp>
      <p:pic>
        <p:nvPicPr>
          <p:cNvPr id="56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58590" r="51050" b="39801"/>
          <a:stretch>
            <a:fillRect/>
          </a:stretch>
        </p:blipFill>
        <p:spPr bwMode="auto">
          <a:xfrm flipV="1">
            <a:off x="6518545" y="5310505"/>
            <a:ext cx="1008112" cy="62042"/>
          </a:xfrm>
          <a:prstGeom prst="rect">
            <a:avLst/>
          </a:prstGeom>
          <a:noFill/>
        </p:spPr>
      </p:pic>
      <p:sp>
        <p:nvSpPr>
          <p:cNvPr id="57" name="Овал 56"/>
          <p:cNvSpPr/>
          <p:nvPr/>
        </p:nvSpPr>
        <p:spPr>
          <a:xfrm>
            <a:off x="314003" y="3529583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Овал 57"/>
          <p:cNvSpPr/>
          <p:nvPr/>
        </p:nvSpPr>
        <p:spPr>
          <a:xfrm>
            <a:off x="2383182" y="3506633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Овал 58"/>
          <p:cNvSpPr/>
          <p:nvPr/>
        </p:nvSpPr>
        <p:spPr>
          <a:xfrm>
            <a:off x="4476192" y="3506633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Овал 59"/>
          <p:cNvSpPr/>
          <p:nvPr/>
        </p:nvSpPr>
        <p:spPr>
          <a:xfrm>
            <a:off x="251520" y="5467665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Овал 60"/>
          <p:cNvSpPr/>
          <p:nvPr/>
        </p:nvSpPr>
        <p:spPr>
          <a:xfrm>
            <a:off x="2359883" y="5500651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Овал 61"/>
          <p:cNvSpPr/>
          <p:nvPr/>
        </p:nvSpPr>
        <p:spPr>
          <a:xfrm>
            <a:off x="4499992" y="5445224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Овал 62"/>
          <p:cNvSpPr/>
          <p:nvPr/>
        </p:nvSpPr>
        <p:spPr>
          <a:xfrm>
            <a:off x="6512638" y="5445224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5" name="Рисунок 34" descr="Иркутск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3528" y="2060848"/>
            <a:ext cx="1944216" cy="1289663"/>
          </a:xfrm>
          <a:prstGeom prst="rect">
            <a:avLst/>
          </a:prstGeom>
          <a:ln w="25400" cap="rnd">
            <a:solidFill>
              <a:schemeClr val="bg1"/>
            </a:solidFill>
          </a:ln>
        </p:spPr>
      </p:pic>
      <p:pic>
        <p:nvPicPr>
          <p:cNvPr id="54" name="Рисунок 53" descr="Кодинск.jpg"/>
          <p:cNvPicPr>
            <a:picLocks noChangeAspect="1"/>
          </p:cNvPicPr>
          <p:nvPr/>
        </p:nvPicPr>
        <p:blipFill>
          <a:blip r:embed="rId6" cstate="print"/>
          <a:srcRect t="5368"/>
          <a:stretch>
            <a:fillRect/>
          </a:stretch>
        </p:blipFill>
        <p:spPr>
          <a:xfrm>
            <a:off x="2406876" y="3997129"/>
            <a:ext cx="2002254" cy="1269502"/>
          </a:xfrm>
          <a:prstGeom prst="rect">
            <a:avLst/>
          </a:prstGeom>
          <a:ln w="25400" cap="rnd">
            <a:solidFill>
              <a:schemeClr val="bg1"/>
            </a:solidFill>
          </a:ln>
        </p:spPr>
      </p:pic>
      <p:pic>
        <p:nvPicPr>
          <p:cNvPr id="36" name="Рисунок 35" descr="Усть-Илимск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529696" y="2045965"/>
            <a:ext cx="1859919" cy="1278057"/>
          </a:xfrm>
          <a:prstGeom prst="rect">
            <a:avLst/>
          </a:prstGeom>
          <a:ln w="25400" cap="rnd">
            <a:solidFill>
              <a:schemeClr val="bg1"/>
            </a:solidFill>
          </a:ln>
        </p:spPr>
      </p:pic>
      <p:pic>
        <p:nvPicPr>
          <p:cNvPr id="1026" name="Picture 2" descr="D:\РАБОЧИЕ ФАЙЛЫ\ДОПОЛНИТЕЛЬНО\КОНДРАТЬЕВ\ПРЕЗЕНТАЦИЯ\Правки_презентация\Красноярск_стр_6.jpg"/>
          <p:cNvPicPr>
            <a:picLocks noChangeAspect="1" noChangeArrowheads="1"/>
          </p:cNvPicPr>
          <p:nvPr/>
        </p:nvPicPr>
        <p:blipFill>
          <a:blip r:embed="rId8" cstate="print"/>
          <a:srcRect b="5013"/>
          <a:stretch>
            <a:fillRect/>
          </a:stretch>
        </p:blipFill>
        <p:spPr bwMode="auto">
          <a:xfrm>
            <a:off x="2406876" y="2060848"/>
            <a:ext cx="2002254" cy="1278573"/>
          </a:xfrm>
          <a:prstGeom prst="rect">
            <a:avLst/>
          </a:prstGeom>
          <a:noFill/>
          <a:ln w="25400" cap="rnd">
            <a:solidFill>
              <a:schemeClr val="bg1"/>
            </a:solidFill>
          </a:ln>
        </p:spPr>
      </p:pic>
      <p:pic>
        <p:nvPicPr>
          <p:cNvPr id="1027" name="Picture 3" descr="D:\РАБОЧИЕ ФАЙЛЫ\ДОПОЛНИТЕЛЬНО\КОНДРАТЬЕВ\ПРЕЗЕНТАЦИЯ\Правки_презентация\Железногорск_стр_6.gif"/>
          <p:cNvPicPr>
            <a:picLocks noChangeAspect="1" noChangeArrowheads="1"/>
          </p:cNvPicPr>
          <p:nvPr/>
        </p:nvPicPr>
        <p:blipFill>
          <a:blip r:embed="rId9" cstate="print"/>
          <a:srcRect t="12921"/>
          <a:stretch>
            <a:fillRect/>
          </a:stretch>
        </p:blipFill>
        <p:spPr bwMode="auto">
          <a:xfrm>
            <a:off x="283270" y="4006850"/>
            <a:ext cx="1966309" cy="1284176"/>
          </a:xfrm>
          <a:prstGeom prst="rect">
            <a:avLst/>
          </a:prstGeom>
          <a:noFill/>
          <a:ln w="25400" cap="rnd">
            <a:solidFill>
              <a:schemeClr val="bg1"/>
            </a:solidFill>
          </a:ln>
        </p:spPr>
      </p:pic>
      <p:pic>
        <p:nvPicPr>
          <p:cNvPr id="1028" name="Picture 4" descr="D:\РАБОЧИЕ ФАЙЛЫ\ДОПОЛНИТЕЛЬНО\КОНДРАТЬЕВ\ПРЕЗЕНТАЦИЯ\Правки_презентация\Елизово_стр_6.jpg"/>
          <p:cNvPicPr>
            <a:picLocks noChangeAspect="1" noChangeArrowheads="1"/>
          </p:cNvPicPr>
          <p:nvPr/>
        </p:nvPicPr>
        <p:blipFill>
          <a:blip r:embed="rId10" cstate="print"/>
          <a:srcRect r="12000" b="7229"/>
          <a:stretch>
            <a:fillRect/>
          </a:stretch>
        </p:blipFill>
        <p:spPr bwMode="auto">
          <a:xfrm>
            <a:off x="4528665" y="4006850"/>
            <a:ext cx="1860950" cy="1265185"/>
          </a:xfrm>
          <a:prstGeom prst="rect">
            <a:avLst/>
          </a:prstGeom>
          <a:noFill/>
          <a:ln w="25400" cap="rnd">
            <a:solidFill>
              <a:schemeClr val="bg1"/>
            </a:solidFill>
          </a:ln>
        </p:spPr>
      </p:pic>
      <p:pic>
        <p:nvPicPr>
          <p:cNvPr id="1029" name="Picture 5" descr="D:\РАБОЧИЕ ФАЙЛЫ\ДОПОЛНИТЕЛЬНО\КОНДРАТЬЕВ\ПРЕЗЕНТАЦИЯ\Правки_презентация\п.Таежный_стр_6.JPG"/>
          <p:cNvPicPr>
            <a:picLocks noChangeAspect="1" noChangeArrowheads="1"/>
          </p:cNvPicPr>
          <p:nvPr/>
        </p:nvPicPr>
        <p:blipFill>
          <a:blip r:embed="rId11" cstate="print"/>
          <a:srcRect l="11580" r="8178"/>
          <a:stretch>
            <a:fillRect/>
          </a:stretch>
        </p:blipFill>
        <p:spPr bwMode="auto">
          <a:xfrm>
            <a:off x="6537938" y="4006850"/>
            <a:ext cx="1850486" cy="1259781"/>
          </a:xfrm>
          <a:prstGeom prst="rect">
            <a:avLst/>
          </a:prstGeom>
          <a:noFill/>
          <a:ln w="25400" cap="rnd">
            <a:solidFill>
              <a:schemeClr val="bg1"/>
            </a:solidFill>
          </a:ln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0067" y="2043500"/>
            <a:ext cx="1858357" cy="1280522"/>
          </a:xfrm>
          <a:prstGeom prst="rect">
            <a:avLst/>
          </a:prstGeom>
          <a:ln w="25400" cap="rnd">
            <a:solidFill>
              <a:schemeClr val="bg1"/>
            </a:solidFill>
          </a:ln>
        </p:spPr>
      </p:pic>
      <p:pic>
        <p:nvPicPr>
          <p:cNvPr id="43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58590" r="51050" b="39801"/>
          <a:stretch>
            <a:fillRect/>
          </a:stretch>
        </p:blipFill>
        <p:spPr bwMode="auto">
          <a:xfrm flipV="1">
            <a:off x="6537938" y="3377989"/>
            <a:ext cx="999728" cy="61526"/>
          </a:xfrm>
          <a:prstGeom prst="rect">
            <a:avLst/>
          </a:prstGeom>
          <a:noFill/>
        </p:spPr>
      </p:pic>
      <p:sp>
        <p:nvSpPr>
          <p:cNvPr id="44" name="Прямоугольник 43"/>
          <p:cNvSpPr/>
          <p:nvPr/>
        </p:nvSpPr>
        <p:spPr>
          <a:xfrm>
            <a:off x="6610918" y="3393975"/>
            <a:ext cx="17281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Краснодар</a:t>
            </a:r>
          </a:p>
        </p:txBody>
      </p:sp>
      <p:sp>
        <p:nvSpPr>
          <p:cNvPr id="45" name="Овал 44"/>
          <p:cNvSpPr/>
          <p:nvPr/>
        </p:nvSpPr>
        <p:spPr>
          <a:xfrm>
            <a:off x="6527831" y="3496918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Буклет.jpg"/>
          <p:cNvPicPr>
            <a:picLocks noChangeAspect="1"/>
          </p:cNvPicPr>
          <p:nvPr/>
        </p:nvPicPr>
        <p:blipFill>
          <a:blip r:embed="rId2" cstate="print"/>
          <a:srcRect l="2694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8" name="Прямоугольник 87"/>
          <p:cNvSpPr/>
          <p:nvPr/>
        </p:nvSpPr>
        <p:spPr>
          <a:xfrm>
            <a:off x="611560" y="3645024"/>
            <a:ext cx="2592288" cy="360040"/>
          </a:xfrm>
          <a:prstGeom prst="rect">
            <a:avLst/>
          </a:prstGeom>
          <a:gradFill>
            <a:gsLst>
              <a:gs pos="50000">
                <a:srgbClr val="00206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4644008" y="4797152"/>
            <a:ext cx="2592288" cy="360040"/>
          </a:xfrm>
          <a:prstGeom prst="rect">
            <a:avLst/>
          </a:prstGeom>
          <a:gradFill>
            <a:gsLst>
              <a:gs pos="50000">
                <a:srgbClr val="00206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Прямоугольник 76"/>
          <p:cNvSpPr/>
          <p:nvPr/>
        </p:nvSpPr>
        <p:spPr>
          <a:xfrm>
            <a:off x="4644008" y="1268760"/>
            <a:ext cx="2592288" cy="360040"/>
          </a:xfrm>
          <a:prstGeom prst="rect">
            <a:avLst/>
          </a:prstGeom>
          <a:gradFill>
            <a:gsLst>
              <a:gs pos="50000">
                <a:srgbClr val="00206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6012160" y="6165304"/>
            <a:ext cx="3131840" cy="69269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58590" r="51050" b="39801"/>
          <a:stretch>
            <a:fillRect/>
          </a:stretch>
        </p:blipFill>
        <p:spPr bwMode="auto">
          <a:xfrm>
            <a:off x="0" y="6237312"/>
            <a:ext cx="9144000" cy="634756"/>
          </a:xfrm>
          <a:prstGeom prst="rect">
            <a:avLst/>
          </a:prstGeom>
          <a:noFill/>
        </p:spPr>
      </p:pic>
      <p:pic>
        <p:nvPicPr>
          <p:cNvPr id="4098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37799" b="37533"/>
          <a:stretch>
            <a:fillRect/>
          </a:stretch>
        </p:blipFill>
        <p:spPr bwMode="auto">
          <a:xfrm>
            <a:off x="0" y="0"/>
            <a:ext cx="9144000" cy="980728"/>
          </a:xfrm>
          <a:prstGeom prst="rect">
            <a:avLst/>
          </a:prstGeom>
          <a:noFill/>
        </p:spPr>
      </p:pic>
      <p:pic>
        <p:nvPicPr>
          <p:cNvPr id="11" name="Picture 9" descr="C:\Users\Admin\Desktop\000004.e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240" y="6366276"/>
            <a:ext cx="1861443" cy="375092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827584" y="548680"/>
            <a:ext cx="405111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ПЕРСОНАЛ</a:t>
            </a:r>
            <a:endParaRPr lang="ru-RU" sz="2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9" name="Picture 9" descr="C:\Users\Admin\Desktop\000004.emf"/>
          <p:cNvPicPr>
            <a:picLocks noChangeAspect="1" noChangeArrowheads="1"/>
          </p:cNvPicPr>
          <p:nvPr/>
        </p:nvPicPr>
        <p:blipFill>
          <a:blip r:embed="rId4" cstate="print"/>
          <a:srcRect r="84526"/>
          <a:stretch>
            <a:fillRect/>
          </a:stretch>
        </p:blipFill>
        <p:spPr bwMode="auto">
          <a:xfrm>
            <a:off x="323529" y="382900"/>
            <a:ext cx="459070" cy="597828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683568" y="1196752"/>
            <a:ext cx="273630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В штате ООО БМУ ГЭМ трудится около </a:t>
            </a:r>
          </a:p>
          <a:p>
            <a:r>
              <a:rPr lang="ru-RU" sz="6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295</a:t>
            </a:r>
            <a:r>
              <a:rPr lang="ru-RU" sz="6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квалифицированных специалистов.</a:t>
            </a:r>
            <a:endParaRPr lang="ru-RU" dirty="0" smtClean="0"/>
          </a:p>
        </p:txBody>
      </p:sp>
      <p:graphicFrame>
        <p:nvGraphicFramePr>
          <p:cNvPr id="41" name="Диаграмма 40"/>
          <p:cNvGraphicFramePr/>
          <p:nvPr>
            <p:extLst>
              <p:ext uri="{D42A27DB-BD31-4B8C-83A1-F6EECF244321}">
                <p14:modId xmlns:p14="http://schemas.microsoft.com/office/powerpoint/2010/main" val="2583210675"/>
              </p:ext>
            </p:extLst>
          </p:nvPr>
        </p:nvGraphicFramePr>
        <p:xfrm>
          <a:off x="755576" y="3933056"/>
          <a:ext cx="3085642" cy="19599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3" name="Прямоугольник 42"/>
          <p:cNvSpPr/>
          <p:nvPr/>
        </p:nvSpPr>
        <p:spPr>
          <a:xfrm>
            <a:off x="683568" y="3645024"/>
            <a:ext cx="27363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 ТОМ ЧИСЛЕ:</a:t>
            </a:r>
            <a:endParaRPr lang="ru-RU" b="1" dirty="0" smtClean="0">
              <a:solidFill>
                <a:schemeClr val="bg1"/>
              </a:solidFill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3635896" y="5086852"/>
            <a:ext cx="93610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50%</a:t>
            </a:r>
            <a:endParaRPr lang="ru-RU" sz="2500" b="1" dirty="0" smtClean="0">
              <a:solidFill>
                <a:srgbClr val="FF0000"/>
              </a:solidFill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223384" y="5085184"/>
            <a:ext cx="93610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50%</a:t>
            </a:r>
            <a:endParaRPr lang="ru-RU" sz="2500" b="1" dirty="0" smtClean="0">
              <a:solidFill>
                <a:srgbClr val="FF0000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3635896" y="5419890"/>
            <a:ext cx="9361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ИТР</a:t>
            </a:r>
            <a:endParaRPr lang="ru-RU" b="1" dirty="0" smtClean="0"/>
          </a:p>
        </p:txBody>
      </p:sp>
      <p:sp>
        <p:nvSpPr>
          <p:cNvPr id="72" name="Прямоугольник 71"/>
          <p:cNvSpPr/>
          <p:nvPr/>
        </p:nvSpPr>
        <p:spPr>
          <a:xfrm>
            <a:off x="251520" y="5445224"/>
            <a:ext cx="22322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рабочие специальности</a:t>
            </a:r>
            <a:endParaRPr lang="ru-RU" b="1" dirty="0" smtClean="0"/>
          </a:p>
        </p:txBody>
      </p:sp>
      <p:graphicFrame>
        <p:nvGraphicFramePr>
          <p:cNvPr id="74" name="Диаграмма 73"/>
          <p:cNvGraphicFramePr/>
          <p:nvPr>
            <p:extLst>
              <p:ext uri="{D42A27DB-BD31-4B8C-83A1-F6EECF244321}">
                <p14:modId xmlns:p14="http://schemas.microsoft.com/office/powerpoint/2010/main" val="1403943012"/>
              </p:ext>
            </p:extLst>
          </p:nvPr>
        </p:nvGraphicFramePr>
        <p:xfrm>
          <a:off x="3995936" y="1628800"/>
          <a:ext cx="4320480" cy="2016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75" name="Прямоугольник 74"/>
          <p:cNvSpPr/>
          <p:nvPr/>
        </p:nvSpPr>
        <p:spPr>
          <a:xfrm>
            <a:off x="4788024" y="1268760"/>
            <a:ext cx="27363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ОБРАЗОВАНИЕ:</a:t>
            </a:r>
            <a:endParaRPr lang="ru-RU" b="1" dirty="0" smtClean="0">
              <a:solidFill>
                <a:schemeClr val="bg1"/>
              </a:solidFill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5148064" y="3645024"/>
            <a:ext cx="39959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49% 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- высшее </a:t>
            </a:r>
          </a:p>
          <a:p>
            <a:r>
              <a:rPr lang="ru-RU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27% 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- среднее общее</a:t>
            </a:r>
          </a:p>
          <a:p>
            <a:r>
              <a:rPr lang="ru-RU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14% 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- среднее профессиональное</a:t>
            </a:r>
          </a:p>
          <a:p>
            <a:r>
              <a:rPr lang="ru-RU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10% 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- прочее.</a:t>
            </a:r>
            <a:endParaRPr lang="ru-RU" sz="1600" b="1" dirty="0" smtClean="0"/>
          </a:p>
        </p:txBody>
      </p:sp>
      <p:grpSp>
        <p:nvGrpSpPr>
          <p:cNvPr id="83" name="Группа 82"/>
          <p:cNvGrpSpPr/>
          <p:nvPr/>
        </p:nvGrpSpPr>
        <p:grpSpPr>
          <a:xfrm>
            <a:off x="4788024" y="3754190"/>
            <a:ext cx="360239" cy="856703"/>
            <a:chOff x="4932040" y="4149080"/>
            <a:chExt cx="216223" cy="893861"/>
          </a:xfrm>
        </p:grpSpPr>
        <p:sp>
          <p:nvSpPr>
            <p:cNvPr id="18" name="Прямоугольник 17"/>
            <p:cNvSpPr/>
            <p:nvPr/>
          </p:nvSpPr>
          <p:spPr>
            <a:xfrm>
              <a:off x="4932040" y="4149080"/>
              <a:ext cx="216223" cy="11812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Прямоугольник 78"/>
            <p:cNvSpPr/>
            <p:nvPr/>
          </p:nvSpPr>
          <p:spPr>
            <a:xfrm>
              <a:off x="4932040" y="4416648"/>
              <a:ext cx="216223" cy="1181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Прямоугольник 79"/>
            <p:cNvSpPr/>
            <p:nvPr/>
          </p:nvSpPr>
          <p:spPr>
            <a:xfrm>
              <a:off x="4932040" y="4689078"/>
              <a:ext cx="216223" cy="11812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Прямоугольник 80"/>
            <p:cNvSpPr/>
            <p:nvPr/>
          </p:nvSpPr>
          <p:spPr>
            <a:xfrm>
              <a:off x="4932040" y="4924821"/>
              <a:ext cx="216223" cy="11812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5" name="Прямоугольник 84"/>
          <p:cNvSpPr/>
          <p:nvPr/>
        </p:nvSpPr>
        <p:spPr>
          <a:xfrm>
            <a:off x="4788024" y="4797152"/>
            <a:ext cx="27363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ВОЗРАСТ:</a:t>
            </a:r>
            <a:endParaRPr lang="ru-RU" b="1" dirty="0" smtClean="0">
              <a:solidFill>
                <a:schemeClr val="bg1"/>
              </a:solidFill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4716016" y="5301208"/>
            <a:ext cx="24482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Средний возраст персонала </a:t>
            </a:r>
            <a:endParaRPr lang="ru-RU" b="1" dirty="0" smtClean="0"/>
          </a:p>
        </p:txBody>
      </p:sp>
      <p:sp>
        <p:nvSpPr>
          <p:cNvPr id="87" name="Прямоугольник 86"/>
          <p:cNvSpPr/>
          <p:nvPr/>
        </p:nvSpPr>
        <p:spPr>
          <a:xfrm>
            <a:off x="6772217" y="5229200"/>
            <a:ext cx="190423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39 лет</a:t>
            </a:r>
            <a:endParaRPr lang="ru-RU" sz="4400" b="1" dirty="0" smtClean="0">
              <a:solidFill>
                <a:srgbClr val="FF0000"/>
              </a:solidFill>
            </a:endParaRPr>
          </a:p>
        </p:txBody>
      </p:sp>
      <p:sp>
        <p:nvSpPr>
          <p:cNvPr id="91" name="Прямоугольник 90"/>
          <p:cNvSpPr/>
          <p:nvPr/>
        </p:nvSpPr>
        <p:spPr>
          <a:xfrm>
            <a:off x="327318" y="1326700"/>
            <a:ext cx="212234" cy="21602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Буклет.jpg"/>
          <p:cNvPicPr>
            <a:picLocks noChangeAspect="1"/>
          </p:cNvPicPr>
          <p:nvPr/>
        </p:nvPicPr>
        <p:blipFill>
          <a:blip r:embed="rId2" cstate="print"/>
          <a:srcRect l="2694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6012160" y="6165304"/>
            <a:ext cx="3131840" cy="69269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58590" r="51050" b="39801"/>
          <a:stretch>
            <a:fillRect/>
          </a:stretch>
        </p:blipFill>
        <p:spPr bwMode="auto">
          <a:xfrm>
            <a:off x="0" y="6237312"/>
            <a:ext cx="9144000" cy="634756"/>
          </a:xfrm>
          <a:prstGeom prst="rect">
            <a:avLst/>
          </a:prstGeom>
          <a:noFill/>
        </p:spPr>
      </p:pic>
      <p:pic>
        <p:nvPicPr>
          <p:cNvPr id="4098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37799" b="37533"/>
          <a:stretch>
            <a:fillRect/>
          </a:stretch>
        </p:blipFill>
        <p:spPr bwMode="auto">
          <a:xfrm>
            <a:off x="0" y="0"/>
            <a:ext cx="9144000" cy="980728"/>
          </a:xfrm>
          <a:prstGeom prst="rect">
            <a:avLst/>
          </a:prstGeom>
          <a:noFill/>
        </p:spPr>
      </p:pic>
      <p:pic>
        <p:nvPicPr>
          <p:cNvPr id="11" name="Picture 9" descr="C:\Users\Admin\Desktop\000004.e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240" y="6366276"/>
            <a:ext cx="1861443" cy="375092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827584" y="548680"/>
            <a:ext cx="640871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ОСНОВНЫЕ ВИДЫ ДЕЯТЕЛЬНОСТИ</a:t>
            </a:r>
            <a:endParaRPr lang="ru-RU" sz="2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9" name="Picture 9" descr="C:\Users\Admin\Desktop\000004.emf"/>
          <p:cNvPicPr>
            <a:picLocks noChangeAspect="1" noChangeArrowheads="1"/>
          </p:cNvPicPr>
          <p:nvPr/>
        </p:nvPicPr>
        <p:blipFill>
          <a:blip r:embed="rId4" cstate="print"/>
          <a:srcRect r="84526"/>
          <a:stretch>
            <a:fillRect/>
          </a:stretch>
        </p:blipFill>
        <p:spPr bwMode="auto">
          <a:xfrm>
            <a:off x="323529" y="382900"/>
            <a:ext cx="459070" cy="597828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755576" y="4194954"/>
            <a:ext cx="799288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Инжиниринговые услуги в сфере строительства: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    Строительство объектов «под ключ».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    Выполнение функций Генерального подрядчика.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    Проектные работы. 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    </a:t>
            </a:r>
            <a:endParaRPr lang="ru-RU" dirty="0" smtClean="0"/>
          </a:p>
        </p:txBody>
      </p:sp>
      <p:sp>
        <p:nvSpPr>
          <p:cNvPr id="91" name="Прямоугольник 90"/>
          <p:cNvSpPr/>
          <p:nvPr/>
        </p:nvSpPr>
        <p:spPr>
          <a:xfrm>
            <a:off x="539552" y="4293096"/>
            <a:ext cx="174215" cy="17732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58590" r="51050" b="39801"/>
          <a:stretch>
            <a:fillRect/>
          </a:stretch>
        </p:blipFill>
        <p:spPr bwMode="auto">
          <a:xfrm>
            <a:off x="595412" y="3827126"/>
            <a:ext cx="2520280" cy="155105"/>
          </a:xfrm>
          <a:prstGeom prst="rect">
            <a:avLst/>
          </a:prstGeom>
          <a:noFill/>
        </p:spPr>
      </p:pic>
      <p:pic>
        <p:nvPicPr>
          <p:cNvPr id="3074" name="Picture 2" descr="D:\РАБОЧИЕ ФАЙЛЫ\ДОПОЛНИТЕЛЬНО\КОНДРАТЬЕВ\ПРЕЗЕНТАЦИЯ\Презентация_12_01_2015\Фото_презентация\Фото_стр_8.JPG"/>
          <p:cNvPicPr>
            <a:picLocks noChangeAspect="1" noChangeArrowheads="1"/>
          </p:cNvPicPr>
          <p:nvPr/>
        </p:nvPicPr>
        <p:blipFill>
          <a:blip r:embed="rId5" cstate="print"/>
          <a:srcRect l="25399"/>
          <a:stretch>
            <a:fillRect/>
          </a:stretch>
        </p:blipFill>
        <p:spPr bwMode="auto">
          <a:xfrm>
            <a:off x="592826" y="1314634"/>
            <a:ext cx="8551174" cy="2520280"/>
          </a:xfrm>
          <a:prstGeom prst="rect">
            <a:avLst/>
          </a:prstGeom>
          <a:noFill/>
          <a:ln w="25400" cap="rnd">
            <a:solidFill>
              <a:schemeClr val="bg1"/>
            </a:solidFill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41041" y="5128968"/>
            <a:ext cx="164606" cy="16460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41041" y="4556289"/>
            <a:ext cx="164606" cy="164606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41041" y="4838228"/>
            <a:ext cx="164606" cy="1646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6012160" y="6165304"/>
            <a:ext cx="3131840" cy="69269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2" cstate="print"/>
          <a:srcRect t="58590" r="51050" b="39801"/>
          <a:stretch>
            <a:fillRect/>
          </a:stretch>
        </p:blipFill>
        <p:spPr bwMode="auto">
          <a:xfrm>
            <a:off x="0" y="6237312"/>
            <a:ext cx="9144000" cy="634756"/>
          </a:xfrm>
          <a:prstGeom prst="rect">
            <a:avLst/>
          </a:prstGeom>
          <a:noFill/>
        </p:spPr>
      </p:pic>
      <p:pic>
        <p:nvPicPr>
          <p:cNvPr id="4098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2" cstate="print"/>
          <a:srcRect t="37799" b="37533"/>
          <a:stretch>
            <a:fillRect/>
          </a:stretch>
        </p:blipFill>
        <p:spPr bwMode="auto">
          <a:xfrm>
            <a:off x="0" y="0"/>
            <a:ext cx="9144000" cy="980728"/>
          </a:xfrm>
          <a:prstGeom prst="rect">
            <a:avLst/>
          </a:prstGeom>
          <a:noFill/>
        </p:spPr>
      </p:pic>
      <p:pic>
        <p:nvPicPr>
          <p:cNvPr id="11" name="Picture 9" descr="C:\Users\Admin\Desktop\000004.e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6366276"/>
            <a:ext cx="1861443" cy="375092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827584" y="548680"/>
            <a:ext cx="640871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ОСНОВНЫЕ ВИДЫ ДЕЯТЕЛЬНОСТИ</a:t>
            </a:r>
            <a:endParaRPr lang="ru-RU" sz="2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9" name="Picture 9" descr="C:\Users\Admin\Desktop\000004.emf"/>
          <p:cNvPicPr>
            <a:picLocks noChangeAspect="1" noChangeArrowheads="1"/>
          </p:cNvPicPr>
          <p:nvPr/>
        </p:nvPicPr>
        <p:blipFill>
          <a:blip r:embed="rId3" cstate="print"/>
          <a:srcRect r="84526"/>
          <a:stretch>
            <a:fillRect/>
          </a:stretch>
        </p:blipFill>
        <p:spPr bwMode="auto">
          <a:xfrm>
            <a:off x="323529" y="382900"/>
            <a:ext cx="459070" cy="597828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4878196" y="1051575"/>
            <a:ext cx="4187025" cy="5709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Электромонтажные работы: </a:t>
            </a:r>
          </a:p>
          <a:p>
            <a:endParaRPr lang="ru-RU" sz="11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Монтаж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кабельно-проводниковой продукции всех сечений напряжением от 0,4 кВ до 500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кВ;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Монтаж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концевых и соединительных кабельных муфт напряжением до 330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кВ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Монтаж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силового электрооборудования, электроосвещения промышленных и гражданских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предприятий;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Монтаж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низковольтного и высоковольтного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оборудования;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Монтаж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токопроводов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и ошиновки всех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типов;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Монтаж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силовых трансформаторов напряжением до 500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кВ;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Монтаж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комплектных распределительных устройств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элегазовых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(КРУЭ) напряжением до 500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кВ;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Монтаж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оборудования подстанций классом напряжения до 500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кВ;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Монтаж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оборудования ВЧ-связи подстанций классом напряжения до 500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кВ;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Монтаж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охранного и технологического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видеонаблюдения;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Монтаж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систем контроля доступа на подстанции и к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электроустановкам;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Монтаж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систем АСУ ТП и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КИПиА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Монтаж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комплектных трансформаторных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подстанций;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Монтаж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и сварку оптоволоконного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кабеля.</a:t>
            </a:r>
          </a:p>
          <a:p>
            <a:endParaRPr lang="ru-RU" dirty="0">
              <a:latin typeface="Arial" pitchFamily="34" charset="0"/>
              <a:cs typeface="Arial" pitchFamily="34" charset="0"/>
            </a:endParaRPr>
          </a:p>
          <a:p>
            <a:endParaRPr lang="ru-RU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1" name="Прямоугольник 90"/>
          <p:cNvSpPr/>
          <p:nvPr/>
        </p:nvSpPr>
        <p:spPr>
          <a:xfrm>
            <a:off x="4734180" y="1195466"/>
            <a:ext cx="144016" cy="14658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2" cstate="print"/>
          <a:srcRect t="58590" r="51050" b="39801"/>
          <a:stretch>
            <a:fillRect/>
          </a:stretch>
        </p:blipFill>
        <p:spPr bwMode="auto">
          <a:xfrm>
            <a:off x="395388" y="4385542"/>
            <a:ext cx="2520280" cy="155105"/>
          </a:xfrm>
          <a:prstGeom prst="rect">
            <a:avLst/>
          </a:prstGeom>
          <a:noFill/>
        </p:spPr>
      </p:pic>
      <p:pic>
        <p:nvPicPr>
          <p:cNvPr id="2" name="Picture 2" descr="D:\РАБОЧИЕ ФАЙЛЫ\ДОПОЛНИТЕЛЬНО\КОНДРАТЬЕВ\ПРЕЗЕНТАЦИЯ\Презентация_12_01_2015\Фото_презентация\Фото_стр_9.JPG"/>
          <p:cNvPicPr>
            <a:picLocks noChangeAspect="1" noChangeArrowheads="1"/>
          </p:cNvPicPr>
          <p:nvPr/>
        </p:nvPicPr>
        <p:blipFill>
          <a:blip r:embed="rId4" cstate="print"/>
          <a:srcRect l="4526" r="4963"/>
          <a:stretch>
            <a:fillRect/>
          </a:stretch>
        </p:blipFill>
        <p:spPr bwMode="auto">
          <a:xfrm>
            <a:off x="395536" y="1268760"/>
            <a:ext cx="4248574" cy="3115621"/>
          </a:xfrm>
          <a:prstGeom prst="rect">
            <a:avLst/>
          </a:prstGeom>
          <a:noFill/>
          <a:ln w="25400" cap="rnd"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Буклет.jpg"/>
          <p:cNvPicPr>
            <a:picLocks noChangeAspect="1"/>
          </p:cNvPicPr>
          <p:nvPr/>
        </p:nvPicPr>
        <p:blipFill>
          <a:blip r:embed="rId2" cstate="print"/>
          <a:srcRect l="2694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6012160" y="6165304"/>
            <a:ext cx="3131840" cy="69269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58590" r="51050" b="39801"/>
          <a:stretch>
            <a:fillRect/>
          </a:stretch>
        </p:blipFill>
        <p:spPr bwMode="auto">
          <a:xfrm>
            <a:off x="0" y="6237312"/>
            <a:ext cx="9144000" cy="634756"/>
          </a:xfrm>
          <a:prstGeom prst="rect">
            <a:avLst/>
          </a:prstGeom>
          <a:noFill/>
        </p:spPr>
      </p:pic>
      <p:pic>
        <p:nvPicPr>
          <p:cNvPr id="4098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37799" b="37533"/>
          <a:stretch>
            <a:fillRect/>
          </a:stretch>
        </p:blipFill>
        <p:spPr bwMode="auto">
          <a:xfrm>
            <a:off x="0" y="0"/>
            <a:ext cx="9144000" cy="980728"/>
          </a:xfrm>
          <a:prstGeom prst="rect">
            <a:avLst/>
          </a:prstGeom>
          <a:noFill/>
        </p:spPr>
      </p:pic>
      <p:pic>
        <p:nvPicPr>
          <p:cNvPr id="11" name="Picture 9" descr="C:\Users\Admin\Desktop\000004.e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240" y="6366276"/>
            <a:ext cx="1861443" cy="375092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827584" y="548680"/>
            <a:ext cx="640871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ОСНОВНЫЕ ВИДЫ ДЕЯТЕЛЬНОСТИ</a:t>
            </a:r>
            <a:endParaRPr lang="ru-RU" sz="2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9" name="Picture 9" descr="C:\Users\Admin\Desktop\000004.emf"/>
          <p:cNvPicPr>
            <a:picLocks noChangeAspect="1" noChangeArrowheads="1"/>
          </p:cNvPicPr>
          <p:nvPr/>
        </p:nvPicPr>
        <p:blipFill>
          <a:blip r:embed="rId4" cstate="print"/>
          <a:srcRect r="84526"/>
          <a:stretch>
            <a:fillRect/>
          </a:stretch>
        </p:blipFill>
        <p:spPr bwMode="auto">
          <a:xfrm>
            <a:off x="323529" y="382900"/>
            <a:ext cx="459070" cy="597828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5580112" y="1236816"/>
            <a:ext cx="316835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Пусконаладочные работы: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Проверка, настройка и ввод в работу оборудования до 500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кВ.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•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Наладка устройств релейной защиты и автоматизированных систем управления.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 Измерения и испытания электрооборудования и другие работы.</a:t>
            </a:r>
          </a:p>
        </p:txBody>
      </p:sp>
      <p:sp>
        <p:nvSpPr>
          <p:cNvPr id="91" name="Прямоугольник 90"/>
          <p:cNvSpPr/>
          <p:nvPr/>
        </p:nvSpPr>
        <p:spPr>
          <a:xfrm>
            <a:off x="5412012" y="1351789"/>
            <a:ext cx="144016" cy="14658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58590" r="51050" b="39801"/>
          <a:stretch>
            <a:fillRect/>
          </a:stretch>
        </p:blipFill>
        <p:spPr bwMode="auto">
          <a:xfrm>
            <a:off x="395388" y="4410942"/>
            <a:ext cx="2520280" cy="155105"/>
          </a:xfrm>
          <a:prstGeom prst="rect">
            <a:avLst/>
          </a:prstGeom>
          <a:noFill/>
        </p:spPr>
      </p:pic>
      <p:pic>
        <p:nvPicPr>
          <p:cNvPr id="5122" name="Picture 2" descr="D:\РАБОЧИЕ ФАЙЛЫ\ДОПОЛНИТЕЛЬНО\КОНДРАТЬЕВ\ПРЕЗЕНТАЦИЯ\Презентация_12_01_2015\Фото_презентация\Фото_стр_1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1278158"/>
            <a:ext cx="4752528" cy="3154490"/>
          </a:xfrm>
          <a:prstGeom prst="rect">
            <a:avLst/>
          </a:prstGeom>
          <a:noFill/>
          <a:ln w="25400" cap="rnd">
            <a:solidFill>
              <a:schemeClr val="bg1"/>
            </a:solidFill>
          </a:ln>
        </p:spPr>
      </p:pic>
      <p:sp>
        <p:nvSpPr>
          <p:cNvPr id="14" name="Овал 13"/>
          <p:cNvSpPr/>
          <p:nvPr/>
        </p:nvSpPr>
        <p:spPr>
          <a:xfrm>
            <a:off x="5652120" y="2708920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5652120" y="3803996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5666283" y="1912827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Буклет.jpg"/>
          <p:cNvPicPr>
            <a:picLocks noChangeAspect="1"/>
          </p:cNvPicPr>
          <p:nvPr/>
        </p:nvPicPr>
        <p:blipFill>
          <a:blip r:embed="rId2" cstate="print"/>
          <a:srcRect l="2694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6012160" y="6165304"/>
            <a:ext cx="3131840" cy="69269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58590" r="51050" b="39801"/>
          <a:stretch>
            <a:fillRect/>
          </a:stretch>
        </p:blipFill>
        <p:spPr bwMode="auto">
          <a:xfrm>
            <a:off x="0" y="6237312"/>
            <a:ext cx="9144000" cy="634756"/>
          </a:xfrm>
          <a:prstGeom prst="rect">
            <a:avLst/>
          </a:prstGeom>
          <a:noFill/>
        </p:spPr>
      </p:pic>
      <p:pic>
        <p:nvPicPr>
          <p:cNvPr id="4098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37799" b="37533"/>
          <a:stretch>
            <a:fillRect/>
          </a:stretch>
        </p:blipFill>
        <p:spPr bwMode="auto">
          <a:xfrm>
            <a:off x="0" y="0"/>
            <a:ext cx="9144000" cy="980728"/>
          </a:xfrm>
          <a:prstGeom prst="rect">
            <a:avLst/>
          </a:prstGeom>
          <a:noFill/>
        </p:spPr>
      </p:pic>
      <p:pic>
        <p:nvPicPr>
          <p:cNvPr id="11" name="Picture 9" descr="C:\Users\Admin\Desktop\000004.e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240" y="6366276"/>
            <a:ext cx="1861443" cy="375092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827584" y="548680"/>
            <a:ext cx="640871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ОСНОВНЫЕ ВИДЫ ДЕЯТЕЛЬНОСТИ</a:t>
            </a:r>
            <a:endParaRPr lang="ru-RU" sz="2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9" name="Picture 9" descr="C:\Users\Admin\Desktop\000004.emf"/>
          <p:cNvPicPr>
            <a:picLocks noChangeAspect="1" noChangeArrowheads="1"/>
          </p:cNvPicPr>
          <p:nvPr/>
        </p:nvPicPr>
        <p:blipFill>
          <a:blip r:embed="rId4" cstate="print"/>
          <a:srcRect r="84526"/>
          <a:stretch>
            <a:fillRect/>
          </a:stretch>
        </p:blipFill>
        <p:spPr bwMode="auto">
          <a:xfrm>
            <a:off x="323529" y="382900"/>
            <a:ext cx="459070" cy="597828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5364088" y="1236816"/>
            <a:ext cx="36004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Монтаж и ремонт трансформаторного оборудования: 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Монтаж силовых трансформаторов и реакторов напряжением до 500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кВ.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•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Текущий и капитальный ремонт трансформаторного оборудования.</a:t>
            </a:r>
          </a:p>
          <a:p>
            <a:endParaRPr lang="ru-RU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1" name="Прямоугольник 90"/>
          <p:cNvSpPr/>
          <p:nvPr/>
        </p:nvSpPr>
        <p:spPr>
          <a:xfrm>
            <a:off x="5163567" y="1337498"/>
            <a:ext cx="172873" cy="17596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58590" r="51050" b="39801"/>
          <a:stretch>
            <a:fillRect/>
          </a:stretch>
        </p:blipFill>
        <p:spPr bwMode="auto">
          <a:xfrm>
            <a:off x="395388" y="4410942"/>
            <a:ext cx="2520280" cy="155105"/>
          </a:xfrm>
          <a:prstGeom prst="rect">
            <a:avLst/>
          </a:prstGeom>
          <a:noFill/>
        </p:spPr>
      </p:pic>
      <p:pic>
        <p:nvPicPr>
          <p:cNvPr id="6146" name="Picture 2" descr="D:\РАБОЧИЕ ФАЙЛЫ\ДОПОЛНИТЕЛЬНО\КОНДРАТЬЕВ\ПРЕЗЕНТАЦИЯ\Презентация_12_01_2015\Фото_презентация\Фото_стр_11.JPG"/>
          <p:cNvPicPr>
            <a:picLocks noChangeAspect="1" noChangeArrowheads="1"/>
          </p:cNvPicPr>
          <p:nvPr/>
        </p:nvPicPr>
        <p:blipFill>
          <a:blip r:embed="rId5" cstate="print"/>
          <a:srcRect r="3455"/>
          <a:stretch>
            <a:fillRect/>
          </a:stretch>
        </p:blipFill>
        <p:spPr bwMode="auto">
          <a:xfrm>
            <a:off x="395536" y="1268760"/>
            <a:ext cx="4608512" cy="3168352"/>
          </a:xfrm>
          <a:prstGeom prst="rect">
            <a:avLst/>
          </a:prstGeom>
          <a:noFill/>
          <a:ln w="25400" cap="rnd">
            <a:solidFill>
              <a:schemeClr val="bg1"/>
            </a:solidFill>
          </a:ln>
        </p:spPr>
      </p:pic>
      <p:sp>
        <p:nvSpPr>
          <p:cNvPr id="14" name="Овал 13"/>
          <p:cNvSpPr/>
          <p:nvPr/>
        </p:nvSpPr>
        <p:spPr>
          <a:xfrm>
            <a:off x="5436096" y="2996952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5442993" y="2204864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Буклет.jpg"/>
          <p:cNvPicPr>
            <a:picLocks noChangeAspect="1"/>
          </p:cNvPicPr>
          <p:nvPr/>
        </p:nvPicPr>
        <p:blipFill>
          <a:blip r:embed="rId2" cstate="print"/>
          <a:srcRect l="2694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6012160" y="6165304"/>
            <a:ext cx="3131840" cy="69269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58590" r="51050" b="39801"/>
          <a:stretch>
            <a:fillRect/>
          </a:stretch>
        </p:blipFill>
        <p:spPr bwMode="auto">
          <a:xfrm>
            <a:off x="0" y="6237312"/>
            <a:ext cx="9144000" cy="634756"/>
          </a:xfrm>
          <a:prstGeom prst="rect">
            <a:avLst/>
          </a:prstGeom>
          <a:noFill/>
        </p:spPr>
      </p:pic>
      <p:pic>
        <p:nvPicPr>
          <p:cNvPr id="4098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37799" b="37533"/>
          <a:stretch>
            <a:fillRect/>
          </a:stretch>
        </p:blipFill>
        <p:spPr bwMode="auto">
          <a:xfrm>
            <a:off x="0" y="0"/>
            <a:ext cx="9144000" cy="980728"/>
          </a:xfrm>
          <a:prstGeom prst="rect">
            <a:avLst/>
          </a:prstGeom>
          <a:noFill/>
        </p:spPr>
      </p:pic>
      <p:pic>
        <p:nvPicPr>
          <p:cNvPr id="11" name="Picture 9" descr="C:\Users\Admin\Desktop\000004.e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240" y="6366276"/>
            <a:ext cx="1861443" cy="375092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827584" y="548680"/>
            <a:ext cx="640871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ОСНОВНЫЕ ВИДЫ ДЕЯТЕЛЬНОСТИ</a:t>
            </a:r>
            <a:endParaRPr lang="ru-RU" sz="2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9" name="Picture 9" descr="C:\Users\Admin\Desktop\000004.emf"/>
          <p:cNvPicPr>
            <a:picLocks noChangeAspect="1" noChangeArrowheads="1"/>
          </p:cNvPicPr>
          <p:nvPr/>
        </p:nvPicPr>
        <p:blipFill>
          <a:blip r:embed="rId4" cstate="print"/>
          <a:srcRect r="84526"/>
          <a:stretch>
            <a:fillRect/>
          </a:stretch>
        </p:blipFill>
        <p:spPr bwMode="auto">
          <a:xfrm>
            <a:off x="323529" y="382900"/>
            <a:ext cx="459070" cy="597828"/>
          </a:xfrm>
          <a:prstGeom prst="rect">
            <a:avLst/>
          </a:prstGeom>
          <a:noFill/>
        </p:spPr>
      </p:pic>
      <p:pic>
        <p:nvPicPr>
          <p:cNvPr id="32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58590" r="51050" b="39801"/>
          <a:stretch>
            <a:fillRect/>
          </a:stretch>
        </p:blipFill>
        <p:spPr bwMode="auto">
          <a:xfrm>
            <a:off x="395388" y="4410942"/>
            <a:ext cx="2520280" cy="155105"/>
          </a:xfrm>
          <a:prstGeom prst="rect">
            <a:avLst/>
          </a:prstGeom>
          <a:noFill/>
        </p:spPr>
      </p:pic>
      <p:pic>
        <p:nvPicPr>
          <p:cNvPr id="7170" name="Picture 2" descr="D:\РАБОЧИЕ ФАЙЛЫ\ДОПОЛНИТЕЛЬНО\КОНДРАТЬЕВ\ПРЕЗЕНТАЦИЯ\Презентация_12_01_2015\Фото_презентация\Фото_стр_12.JPG"/>
          <p:cNvPicPr>
            <a:picLocks noChangeAspect="1" noChangeArrowheads="1"/>
          </p:cNvPicPr>
          <p:nvPr/>
        </p:nvPicPr>
        <p:blipFill>
          <a:blip r:embed="rId5" cstate="print"/>
          <a:srcRect r="16287"/>
          <a:stretch>
            <a:fillRect/>
          </a:stretch>
        </p:blipFill>
        <p:spPr bwMode="auto">
          <a:xfrm>
            <a:off x="395535" y="1274989"/>
            <a:ext cx="3960441" cy="3157931"/>
          </a:xfrm>
          <a:prstGeom prst="rect">
            <a:avLst/>
          </a:prstGeom>
          <a:noFill/>
          <a:ln w="25400" cap="rnd">
            <a:solidFill>
              <a:schemeClr val="bg1"/>
            </a:solidFill>
          </a:ln>
        </p:spPr>
      </p:pic>
      <p:sp>
        <p:nvSpPr>
          <p:cNvPr id="14" name="Прямоугольник 13"/>
          <p:cNvSpPr/>
          <p:nvPr/>
        </p:nvSpPr>
        <p:spPr>
          <a:xfrm>
            <a:off x="4716016" y="1236816"/>
            <a:ext cx="410445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Монтаж стандартного и нестандартного технологического оборудования на промышленных объектах: 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Монтаж технологических трубопроводов.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 Монтаж систем пожаротушения трансформаторов.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   Изготовление и монтаж «тяжелой» ошиновки электролизеров.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   Монтаж технологического оборудования на объектах энергетики и алюминиевого производства.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 Монтаж котельного оборудования.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521423" y="1327874"/>
            <a:ext cx="172873" cy="17596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4788024" y="2421104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4788024" y="3003586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4788024" y="3543003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4788024" y="4074066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4788024" y="5191100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Буклет.jpg"/>
          <p:cNvPicPr>
            <a:picLocks noChangeAspect="1"/>
          </p:cNvPicPr>
          <p:nvPr/>
        </p:nvPicPr>
        <p:blipFill>
          <a:blip r:embed="rId2" cstate="print"/>
          <a:srcRect l="2694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6012160" y="6165304"/>
            <a:ext cx="3131840" cy="69269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58590" r="51050" b="39801"/>
          <a:stretch>
            <a:fillRect/>
          </a:stretch>
        </p:blipFill>
        <p:spPr bwMode="auto">
          <a:xfrm>
            <a:off x="0" y="6237312"/>
            <a:ext cx="9144000" cy="634756"/>
          </a:xfrm>
          <a:prstGeom prst="rect">
            <a:avLst/>
          </a:prstGeom>
          <a:noFill/>
        </p:spPr>
      </p:pic>
      <p:pic>
        <p:nvPicPr>
          <p:cNvPr id="4098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37799" b="37533"/>
          <a:stretch>
            <a:fillRect/>
          </a:stretch>
        </p:blipFill>
        <p:spPr bwMode="auto">
          <a:xfrm>
            <a:off x="0" y="0"/>
            <a:ext cx="9144000" cy="980728"/>
          </a:xfrm>
          <a:prstGeom prst="rect">
            <a:avLst/>
          </a:prstGeom>
          <a:noFill/>
        </p:spPr>
      </p:pic>
      <p:pic>
        <p:nvPicPr>
          <p:cNvPr id="11" name="Picture 9" descr="C:\Users\Admin\Desktop\000004.e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240" y="6366276"/>
            <a:ext cx="1861443" cy="375092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827584" y="548680"/>
            <a:ext cx="640871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ОСНОВНЫЕ ВИДЫ ДЕЯТЕЛЬНОСТИ</a:t>
            </a:r>
            <a:endParaRPr lang="ru-RU" sz="2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9" name="Picture 9" descr="C:\Users\Admin\Desktop\000004.emf"/>
          <p:cNvPicPr>
            <a:picLocks noChangeAspect="1" noChangeArrowheads="1"/>
          </p:cNvPicPr>
          <p:nvPr/>
        </p:nvPicPr>
        <p:blipFill>
          <a:blip r:embed="rId4" cstate="print"/>
          <a:srcRect r="84526"/>
          <a:stretch>
            <a:fillRect/>
          </a:stretch>
        </p:blipFill>
        <p:spPr bwMode="auto">
          <a:xfrm>
            <a:off x="323529" y="382900"/>
            <a:ext cx="459070" cy="597828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5220072" y="1236816"/>
            <a:ext cx="374441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Перевозка крупногабаритных и тяжеловесных грузов:</a:t>
            </a:r>
            <a:endParaRPr lang="ru-RU" b="1" dirty="0">
              <a:latin typeface="Arial" pitchFamily="34" charset="0"/>
              <a:cs typeface="Arial" pitchFamily="34" charset="0"/>
            </a:endParaRPr>
          </a:p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Погрузочно-разгрузочные работы крупногабаритных и тяжеловесных грузов такелажным способом.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 Перевозка трансформаторного оборудования и рабочих колес гидрогенераторов.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 Перевозка любых других грузов весом до 400 тонн, длиной до 24 метров.</a:t>
            </a:r>
          </a:p>
        </p:txBody>
      </p:sp>
      <p:sp>
        <p:nvSpPr>
          <p:cNvPr id="91" name="Прямоугольник 90"/>
          <p:cNvSpPr/>
          <p:nvPr/>
        </p:nvSpPr>
        <p:spPr>
          <a:xfrm>
            <a:off x="5004247" y="1331942"/>
            <a:ext cx="179933" cy="18183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58590" r="51050" b="39801"/>
          <a:stretch>
            <a:fillRect/>
          </a:stretch>
        </p:blipFill>
        <p:spPr bwMode="auto">
          <a:xfrm>
            <a:off x="395388" y="4449042"/>
            <a:ext cx="2520280" cy="155105"/>
          </a:xfrm>
          <a:prstGeom prst="rect">
            <a:avLst/>
          </a:prstGeom>
          <a:noFill/>
        </p:spPr>
      </p:pic>
      <p:pic>
        <p:nvPicPr>
          <p:cNvPr id="8194" name="Picture 2" descr="D:\РАБОЧИЕ ФАЙЛЫ\ДОПОЛНИТЕЛЬНО\КОНДРАТЬЕВ\ПРЕЗЕНТАЦИЯ\Презентация_12_01_2015\Фото_презентация\Фото_стр_13.jpg"/>
          <p:cNvPicPr>
            <a:picLocks noChangeAspect="1" noChangeArrowheads="1"/>
          </p:cNvPicPr>
          <p:nvPr/>
        </p:nvPicPr>
        <p:blipFill>
          <a:blip r:embed="rId5" cstate="print"/>
          <a:srcRect r="7780"/>
          <a:stretch>
            <a:fillRect/>
          </a:stretch>
        </p:blipFill>
        <p:spPr bwMode="auto">
          <a:xfrm>
            <a:off x="395535" y="1340768"/>
            <a:ext cx="4464497" cy="3146734"/>
          </a:xfrm>
          <a:prstGeom prst="rect">
            <a:avLst/>
          </a:prstGeom>
          <a:noFill/>
          <a:ln w="25400" cap="rnd">
            <a:solidFill>
              <a:schemeClr val="bg1"/>
            </a:solidFill>
          </a:ln>
        </p:spPr>
      </p:pic>
      <p:sp>
        <p:nvSpPr>
          <p:cNvPr id="14" name="Овал 13"/>
          <p:cNvSpPr/>
          <p:nvPr/>
        </p:nvSpPr>
        <p:spPr>
          <a:xfrm>
            <a:off x="5278562" y="2169460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5278562" y="3284984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5278562" y="4063286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Буклет.jpg"/>
          <p:cNvPicPr>
            <a:picLocks noChangeAspect="1"/>
          </p:cNvPicPr>
          <p:nvPr/>
        </p:nvPicPr>
        <p:blipFill>
          <a:blip r:embed="rId2" cstate="print"/>
          <a:srcRect l="2694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6012160" y="6165304"/>
            <a:ext cx="3131840" cy="69269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58590" r="51050" b="39801"/>
          <a:stretch>
            <a:fillRect/>
          </a:stretch>
        </p:blipFill>
        <p:spPr bwMode="auto">
          <a:xfrm>
            <a:off x="0" y="6237312"/>
            <a:ext cx="9144000" cy="634756"/>
          </a:xfrm>
          <a:prstGeom prst="rect">
            <a:avLst/>
          </a:prstGeom>
          <a:noFill/>
        </p:spPr>
      </p:pic>
      <p:pic>
        <p:nvPicPr>
          <p:cNvPr id="4098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37799" b="37533"/>
          <a:stretch>
            <a:fillRect/>
          </a:stretch>
        </p:blipFill>
        <p:spPr bwMode="auto">
          <a:xfrm>
            <a:off x="0" y="0"/>
            <a:ext cx="9144000" cy="980728"/>
          </a:xfrm>
          <a:prstGeom prst="rect">
            <a:avLst/>
          </a:prstGeom>
          <a:noFill/>
        </p:spPr>
      </p:pic>
      <p:pic>
        <p:nvPicPr>
          <p:cNvPr id="11" name="Picture 9" descr="C:\Users\Admin\Desktop\000004.e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240" y="6366276"/>
            <a:ext cx="1861443" cy="375092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827584" y="548680"/>
            <a:ext cx="640871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ОСНОВНЫЕ ВИДЫ ДЕЯТЕЛЬНОСТИ</a:t>
            </a:r>
            <a:endParaRPr lang="ru-RU" sz="2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9" name="Picture 9" descr="C:\Users\Admin\Desktop\000004.emf"/>
          <p:cNvPicPr>
            <a:picLocks noChangeAspect="1" noChangeArrowheads="1"/>
          </p:cNvPicPr>
          <p:nvPr/>
        </p:nvPicPr>
        <p:blipFill>
          <a:blip r:embed="rId4" cstate="print"/>
          <a:srcRect r="84526"/>
          <a:stretch>
            <a:fillRect/>
          </a:stretch>
        </p:blipFill>
        <p:spPr bwMode="auto">
          <a:xfrm>
            <a:off x="323529" y="382900"/>
            <a:ext cx="459070" cy="597828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5580112" y="1236816"/>
            <a:ext cx="324036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В распоряжении ООО «БМУ ГЭМ» имеется около 100 единиц техники от легковых автомобилей до специализированных многофункциональных механизмов. </a:t>
            </a:r>
            <a:br>
              <a:rPr lang="ru-RU" b="1" dirty="0" smtClean="0">
                <a:latin typeface="Arial" pitchFamily="34" charset="0"/>
                <a:cs typeface="Arial" pitchFamily="34" charset="0"/>
              </a:rPr>
            </a:br>
            <a:r>
              <a:rPr lang="ru-RU" dirty="0" smtClean="0">
                <a:latin typeface="Arial" pitchFamily="34" charset="0"/>
                <a:cs typeface="Arial" pitchFamily="34" charset="0"/>
              </a:rPr>
              <a:t>Включая автокраны грузоподъемностью до 25 тонн, автогидроподъемники с вылетом стрелы до 28 метров, экскаваторы, дизельные станции, бурильные установки и многое другое.</a:t>
            </a:r>
            <a:endParaRPr lang="ru-RU" dirty="0" smtClean="0"/>
          </a:p>
        </p:txBody>
      </p:sp>
      <p:sp>
        <p:nvSpPr>
          <p:cNvPr id="91" name="Прямоугольник 90"/>
          <p:cNvSpPr/>
          <p:nvPr/>
        </p:nvSpPr>
        <p:spPr>
          <a:xfrm>
            <a:off x="5364088" y="1340768"/>
            <a:ext cx="172873" cy="17596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58590" r="51050" b="39801"/>
          <a:stretch>
            <a:fillRect/>
          </a:stretch>
        </p:blipFill>
        <p:spPr bwMode="auto">
          <a:xfrm>
            <a:off x="395388" y="4449042"/>
            <a:ext cx="2520280" cy="155105"/>
          </a:xfrm>
          <a:prstGeom prst="rect">
            <a:avLst/>
          </a:prstGeom>
          <a:noFill/>
        </p:spPr>
      </p:pic>
      <p:pic>
        <p:nvPicPr>
          <p:cNvPr id="14" name="Picture 3" descr="D:\РАБОЧИЕ ФАЙЛЫ\ДОПОЛНИТЕЛЬНО\КОНДРАТЬЕВ\ПРЕЗЕНТАЦИЯ\Презентация_12_01_2015\Фото_презентация\Фото_стр_18.jpg"/>
          <p:cNvPicPr>
            <a:picLocks noChangeAspect="1" noChangeArrowheads="1"/>
          </p:cNvPicPr>
          <p:nvPr/>
        </p:nvPicPr>
        <p:blipFill>
          <a:blip r:embed="rId5" cstate="print"/>
          <a:srcRect r="10032"/>
          <a:stretch>
            <a:fillRect/>
          </a:stretch>
        </p:blipFill>
        <p:spPr bwMode="auto">
          <a:xfrm>
            <a:off x="395535" y="1268760"/>
            <a:ext cx="4820815" cy="3241796"/>
          </a:xfrm>
          <a:prstGeom prst="rect">
            <a:avLst/>
          </a:prstGeom>
          <a:noFill/>
          <a:ln w="25400" cap="rnd"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Буклет.jpg"/>
          <p:cNvPicPr>
            <a:picLocks noChangeAspect="1"/>
          </p:cNvPicPr>
          <p:nvPr/>
        </p:nvPicPr>
        <p:blipFill>
          <a:blip r:embed="rId2" cstate="print"/>
          <a:srcRect l="2694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6012160" y="6165304"/>
            <a:ext cx="3131840" cy="69269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58590" r="51050" b="39801"/>
          <a:stretch>
            <a:fillRect/>
          </a:stretch>
        </p:blipFill>
        <p:spPr bwMode="auto">
          <a:xfrm>
            <a:off x="0" y="6237312"/>
            <a:ext cx="9144000" cy="634756"/>
          </a:xfrm>
          <a:prstGeom prst="rect">
            <a:avLst/>
          </a:prstGeom>
          <a:noFill/>
        </p:spPr>
      </p:pic>
      <p:pic>
        <p:nvPicPr>
          <p:cNvPr id="4098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37799" b="37533"/>
          <a:stretch>
            <a:fillRect/>
          </a:stretch>
        </p:blipFill>
        <p:spPr bwMode="auto">
          <a:xfrm>
            <a:off x="0" y="0"/>
            <a:ext cx="9144000" cy="980728"/>
          </a:xfrm>
          <a:prstGeom prst="rect">
            <a:avLst/>
          </a:prstGeom>
          <a:noFill/>
        </p:spPr>
      </p:pic>
      <p:pic>
        <p:nvPicPr>
          <p:cNvPr id="11" name="Picture 9" descr="C:\Users\Admin\Desktop\000004.e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240" y="6366276"/>
            <a:ext cx="1861443" cy="375092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827584" y="548680"/>
            <a:ext cx="640871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ОСНОВНЫЕ ВИДЫ ДЕЯТЕЛЬНОСТИ</a:t>
            </a:r>
            <a:endParaRPr lang="ru-RU" sz="2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9" name="Picture 9" descr="C:\Users\Admin\Desktop\000004.emf"/>
          <p:cNvPicPr>
            <a:picLocks noChangeAspect="1" noChangeArrowheads="1"/>
          </p:cNvPicPr>
          <p:nvPr/>
        </p:nvPicPr>
        <p:blipFill>
          <a:blip r:embed="rId4" cstate="print"/>
          <a:srcRect r="84526"/>
          <a:stretch>
            <a:fillRect/>
          </a:stretch>
        </p:blipFill>
        <p:spPr bwMode="auto">
          <a:xfrm>
            <a:off x="323529" y="382900"/>
            <a:ext cx="459070" cy="597828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4716016" y="1236816"/>
            <a:ext cx="4248472" cy="4016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dirty="0" smtClean="0">
                <a:latin typeface="Arial" pitchFamily="34" charset="0"/>
                <a:cs typeface="Arial" pitchFamily="34" charset="0"/>
              </a:rPr>
              <a:t>ООО «БМУ ГЭМ» обладает собственной производственной базой с большим станочным парком, малярным цехом, камерой порошковой окраски и цехом по сборке щитового электрооборудования. </a:t>
            </a:r>
          </a:p>
          <a:p>
            <a:r>
              <a:rPr lang="ru-RU" sz="1700" b="1" dirty="0" smtClean="0">
                <a:latin typeface="Arial" pitchFamily="34" charset="0"/>
                <a:cs typeface="Arial" pitchFamily="34" charset="0"/>
              </a:rPr>
              <a:t>На предприятии налажено собственное производство: </a:t>
            </a:r>
          </a:p>
          <a:p>
            <a:r>
              <a:rPr lang="ru-RU" sz="1700" dirty="0" smtClean="0">
                <a:latin typeface="Arial" pitchFamily="34" charset="0"/>
                <a:cs typeface="Arial" pitchFamily="34" charset="0"/>
              </a:rPr>
              <a:t>•  Стандартных и нестандартных металлоконструкций.</a:t>
            </a:r>
          </a:p>
          <a:p>
            <a:r>
              <a:rPr lang="ru-RU" sz="1700" dirty="0" smtClean="0">
                <a:latin typeface="Arial" pitchFamily="34" charset="0"/>
                <a:cs typeface="Arial" pitchFamily="34" charset="0"/>
              </a:rPr>
              <a:t>   Типовых электромонтажных изделий.</a:t>
            </a:r>
          </a:p>
          <a:p>
            <a:r>
              <a:rPr lang="ru-RU" sz="1700" dirty="0" smtClean="0">
                <a:latin typeface="Arial" pitchFamily="34" charset="0"/>
                <a:cs typeface="Arial" pitchFamily="34" charset="0"/>
              </a:rPr>
              <a:t>   Щитового электрооборудования.</a:t>
            </a:r>
          </a:p>
          <a:p>
            <a:r>
              <a:rPr lang="ru-RU" sz="1700" dirty="0" smtClean="0">
                <a:latin typeface="Arial" pitchFamily="34" charset="0"/>
                <a:cs typeface="Arial" pitchFamily="34" charset="0"/>
              </a:rPr>
              <a:t>•  Мобильных зданий и сооружений.</a:t>
            </a:r>
          </a:p>
          <a:p>
            <a:r>
              <a:rPr lang="ru-RU" sz="1700" dirty="0" smtClean="0">
                <a:latin typeface="Arial" pitchFamily="34" charset="0"/>
                <a:cs typeface="Arial" pitchFamily="34" charset="0"/>
              </a:rPr>
              <a:t>•  Токарно-фрезерной продукции.</a:t>
            </a:r>
          </a:p>
        </p:txBody>
      </p:sp>
      <p:sp>
        <p:nvSpPr>
          <p:cNvPr id="91" name="Прямоугольник 90"/>
          <p:cNvSpPr/>
          <p:nvPr/>
        </p:nvSpPr>
        <p:spPr>
          <a:xfrm>
            <a:off x="4514280" y="1327179"/>
            <a:ext cx="172873" cy="17596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58590" r="51050" b="39801"/>
          <a:stretch>
            <a:fillRect/>
          </a:stretch>
        </p:blipFill>
        <p:spPr bwMode="auto">
          <a:xfrm>
            <a:off x="395388" y="4449042"/>
            <a:ext cx="2520280" cy="155105"/>
          </a:xfrm>
          <a:prstGeom prst="rect">
            <a:avLst/>
          </a:prstGeom>
          <a:noFill/>
        </p:spPr>
      </p:pic>
      <p:pic>
        <p:nvPicPr>
          <p:cNvPr id="10242" name="Picture 2" descr="D:\РАБОЧИЕ ФАЙЛЫ\ДОПОЛНИТЕЛЬНО\КОНДРАТЬЕВ\ПРЕЗЕНТАЦИЯ\Презентация_12_01_2015\Фото_презентация\Фото_стр_15.JPG"/>
          <p:cNvPicPr>
            <a:picLocks noChangeAspect="1" noChangeArrowheads="1"/>
          </p:cNvPicPr>
          <p:nvPr/>
        </p:nvPicPr>
        <p:blipFill>
          <a:blip r:embed="rId5" cstate="print"/>
          <a:srcRect r="14530"/>
          <a:stretch>
            <a:fillRect/>
          </a:stretch>
        </p:blipFill>
        <p:spPr bwMode="auto">
          <a:xfrm>
            <a:off x="395535" y="1340768"/>
            <a:ext cx="4032449" cy="3143325"/>
          </a:xfrm>
          <a:prstGeom prst="rect">
            <a:avLst/>
          </a:prstGeom>
          <a:noFill/>
          <a:ln w="25400" cap="rnd">
            <a:solidFill>
              <a:schemeClr val="bg1"/>
            </a:solidFill>
          </a:ln>
        </p:spPr>
      </p:pic>
      <p:sp>
        <p:nvSpPr>
          <p:cNvPr id="14" name="Овал 13"/>
          <p:cNvSpPr/>
          <p:nvPr/>
        </p:nvSpPr>
        <p:spPr>
          <a:xfrm>
            <a:off x="4768974" y="3677027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4768974" y="4151257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4784568" y="4435013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4784568" y="4715271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4768974" y="4963023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Буклет.jpg"/>
          <p:cNvPicPr>
            <a:picLocks noChangeAspect="1"/>
          </p:cNvPicPr>
          <p:nvPr/>
        </p:nvPicPr>
        <p:blipFill>
          <a:blip r:embed="rId2" cstate="print"/>
          <a:srcRect l="2694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6012160" y="6165304"/>
            <a:ext cx="3131840" cy="69269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58590" r="51050" b="39801"/>
          <a:stretch>
            <a:fillRect/>
          </a:stretch>
        </p:blipFill>
        <p:spPr bwMode="auto">
          <a:xfrm>
            <a:off x="0" y="6237312"/>
            <a:ext cx="9144000" cy="634756"/>
          </a:xfrm>
          <a:prstGeom prst="rect">
            <a:avLst/>
          </a:prstGeom>
          <a:noFill/>
        </p:spPr>
      </p:pic>
      <p:pic>
        <p:nvPicPr>
          <p:cNvPr id="4098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37799" b="37533"/>
          <a:stretch>
            <a:fillRect/>
          </a:stretch>
        </p:blipFill>
        <p:spPr bwMode="auto">
          <a:xfrm>
            <a:off x="0" y="0"/>
            <a:ext cx="9144000" cy="980728"/>
          </a:xfrm>
          <a:prstGeom prst="rect">
            <a:avLst/>
          </a:prstGeom>
          <a:noFill/>
        </p:spPr>
      </p:pic>
      <p:pic>
        <p:nvPicPr>
          <p:cNvPr id="11" name="Picture 9" descr="C:\Users\Admin\Desktop\000004.e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240" y="6366276"/>
            <a:ext cx="1861443" cy="375092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827584" y="548680"/>
            <a:ext cx="640871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ОСНОВНЫЕ ВИДЫ ДЕЯТЕЛЬНОСТИ</a:t>
            </a:r>
            <a:endParaRPr lang="ru-RU" sz="2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9" name="Picture 9" descr="C:\Users\Admin\Desktop\000004.emf"/>
          <p:cNvPicPr>
            <a:picLocks noChangeAspect="1" noChangeArrowheads="1"/>
          </p:cNvPicPr>
          <p:nvPr/>
        </p:nvPicPr>
        <p:blipFill>
          <a:blip r:embed="rId4" cstate="print"/>
          <a:srcRect r="84526"/>
          <a:stretch>
            <a:fillRect/>
          </a:stretch>
        </p:blipFill>
        <p:spPr bwMode="auto">
          <a:xfrm>
            <a:off x="323529" y="382900"/>
            <a:ext cx="459070" cy="597828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5580112" y="1236816"/>
            <a:ext cx="288032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Общестроительные работы:</a:t>
            </a:r>
          </a:p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 Земляные работы.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 Устройство железобетонных конструкций.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 Изготовление и монтаж металлических конструкций.</a:t>
            </a:r>
          </a:p>
        </p:txBody>
      </p:sp>
      <p:sp>
        <p:nvSpPr>
          <p:cNvPr id="91" name="Прямоугольник 90"/>
          <p:cNvSpPr/>
          <p:nvPr/>
        </p:nvSpPr>
        <p:spPr>
          <a:xfrm>
            <a:off x="5364088" y="1308824"/>
            <a:ext cx="212234" cy="21602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58590" r="51050" b="39801"/>
          <a:stretch>
            <a:fillRect/>
          </a:stretch>
        </p:blipFill>
        <p:spPr bwMode="auto">
          <a:xfrm>
            <a:off x="395388" y="4449042"/>
            <a:ext cx="2520280" cy="155105"/>
          </a:xfrm>
          <a:prstGeom prst="rect">
            <a:avLst/>
          </a:prstGeom>
          <a:noFill/>
        </p:spPr>
      </p:pic>
      <p:pic>
        <p:nvPicPr>
          <p:cNvPr id="11266" name="Picture 2" descr="D:\РАБОЧИЕ ФАЙЛЫ\ДОПОЛНИТЕЛЬНО\КОНДРАТЬЕВ\ПРЕЗЕНТАЦИЯ\Презентация_12_01_2015\Фото_презентация\Фото_стр_1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7" y="1340768"/>
            <a:ext cx="4769438" cy="3165715"/>
          </a:xfrm>
          <a:prstGeom prst="rect">
            <a:avLst/>
          </a:prstGeom>
          <a:noFill/>
          <a:ln w="25400" cap="rnd">
            <a:solidFill>
              <a:schemeClr val="bg1"/>
            </a:solidFill>
          </a:ln>
        </p:spPr>
      </p:pic>
      <p:sp>
        <p:nvSpPr>
          <p:cNvPr id="14" name="Овал 13"/>
          <p:cNvSpPr/>
          <p:nvPr/>
        </p:nvSpPr>
        <p:spPr>
          <a:xfrm>
            <a:off x="5652120" y="2428433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5652120" y="2172345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5652120" y="3252817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Буклет.jpg"/>
          <p:cNvPicPr>
            <a:picLocks noChangeAspect="1"/>
          </p:cNvPicPr>
          <p:nvPr/>
        </p:nvPicPr>
        <p:blipFill>
          <a:blip r:embed="rId2" cstate="print"/>
          <a:srcRect l="26942"/>
          <a:stretch>
            <a:fillRect/>
          </a:stretch>
        </p:blipFill>
        <p:spPr>
          <a:xfrm>
            <a:off x="0" y="-11017"/>
            <a:ext cx="9144000" cy="6858000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6012160" y="6165304"/>
            <a:ext cx="3131840" cy="69269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58590" r="51050" b="39801"/>
          <a:stretch>
            <a:fillRect/>
          </a:stretch>
        </p:blipFill>
        <p:spPr bwMode="auto">
          <a:xfrm>
            <a:off x="0" y="6237312"/>
            <a:ext cx="9144000" cy="634756"/>
          </a:xfrm>
          <a:prstGeom prst="rect">
            <a:avLst/>
          </a:prstGeom>
          <a:noFill/>
        </p:spPr>
      </p:pic>
      <p:pic>
        <p:nvPicPr>
          <p:cNvPr id="4098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37799" b="37533"/>
          <a:stretch>
            <a:fillRect/>
          </a:stretch>
        </p:blipFill>
        <p:spPr bwMode="auto">
          <a:xfrm>
            <a:off x="0" y="0"/>
            <a:ext cx="9144000" cy="980728"/>
          </a:xfrm>
          <a:prstGeom prst="rect">
            <a:avLst/>
          </a:prstGeom>
          <a:noFill/>
        </p:spPr>
      </p:pic>
      <p:pic>
        <p:nvPicPr>
          <p:cNvPr id="11" name="Picture 9" descr="C:\Users\Admin\Desktop\000004.e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240" y="6366276"/>
            <a:ext cx="1861443" cy="375092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827584" y="548680"/>
            <a:ext cx="640871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ОСНОВНЫЕ ВИДЫ ДЕЯТЕЛЬНОСТИ</a:t>
            </a:r>
            <a:endParaRPr lang="ru-RU" sz="2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9" name="Picture 9" descr="C:\Users\Admin\Desktop\000004.emf"/>
          <p:cNvPicPr>
            <a:picLocks noChangeAspect="1" noChangeArrowheads="1"/>
          </p:cNvPicPr>
          <p:nvPr/>
        </p:nvPicPr>
        <p:blipFill>
          <a:blip r:embed="rId4" cstate="print"/>
          <a:srcRect r="84526"/>
          <a:stretch>
            <a:fillRect/>
          </a:stretch>
        </p:blipFill>
        <p:spPr bwMode="auto">
          <a:xfrm>
            <a:off x="323529" y="382900"/>
            <a:ext cx="459070" cy="597828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5580111" y="1236816"/>
            <a:ext cx="301357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Поставка выборочно или «под ключ»: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   Оборудования. 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   Электротехнической продукции.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   Строительных материалов.</a:t>
            </a:r>
            <a:endParaRPr lang="ru-RU" dirty="0" smtClean="0"/>
          </a:p>
        </p:txBody>
      </p:sp>
      <p:sp>
        <p:nvSpPr>
          <p:cNvPr id="91" name="Прямоугольник 90"/>
          <p:cNvSpPr/>
          <p:nvPr/>
        </p:nvSpPr>
        <p:spPr>
          <a:xfrm>
            <a:off x="5376292" y="1329561"/>
            <a:ext cx="172873" cy="17596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58590" r="51050" b="39801"/>
          <a:stretch>
            <a:fillRect/>
          </a:stretch>
        </p:blipFill>
        <p:spPr bwMode="auto">
          <a:xfrm>
            <a:off x="395388" y="4449042"/>
            <a:ext cx="2520280" cy="155105"/>
          </a:xfrm>
          <a:prstGeom prst="rect">
            <a:avLst/>
          </a:prstGeom>
          <a:noFill/>
        </p:spPr>
      </p:pic>
      <p:pic>
        <p:nvPicPr>
          <p:cNvPr id="2050" name="Picture 2" descr="D:\РАБОЧИЕ ФАЙЛЫ\ДОПОЛНИТЕЛЬНО\КОНДРАТЬЕВ\ПРЕЗЕНТАЦИЯ\Правки_презентация\Поставка_стр_17.JPG"/>
          <p:cNvPicPr>
            <a:picLocks noChangeAspect="1" noChangeArrowheads="1"/>
          </p:cNvPicPr>
          <p:nvPr/>
        </p:nvPicPr>
        <p:blipFill>
          <a:blip r:embed="rId5" cstate="print"/>
          <a:srcRect r="4348"/>
          <a:stretch>
            <a:fillRect/>
          </a:stretch>
        </p:blipFill>
        <p:spPr bwMode="auto">
          <a:xfrm>
            <a:off x="395536" y="1220202"/>
            <a:ext cx="4752528" cy="3299896"/>
          </a:xfrm>
          <a:prstGeom prst="rect">
            <a:avLst/>
          </a:prstGeom>
          <a:noFill/>
          <a:ln w="25400" cap="rnd">
            <a:solidFill>
              <a:schemeClr val="bg1"/>
            </a:solidFill>
          </a:ln>
        </p:spPr>
      </p:pic>
      <p:sp>
        <p:nvSpPr>
          <p:cNvPr id="14" name="Овал 13"/>
          <p:cNvSpPr/>
          <p:nvPr/>
        </p:nvSpPr>
        <p:spPr>
          <a:xfrm>
            <a:off x="5652120" y="2172920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5652120" y="2755436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5652120" y="1916832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Буклет.jpg"/>
          <p:cNvPicPr>
            <a:picLocks noChangeAspect="1"/>
          </p:cNvPicPr>
          <p:nvPr/>
        </p:nvPicPr>
        <p:blipFill>
          <a:blip r:embed="rId2" cstate="print"/>
          <a:srcRect l="2694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6012160" y="6165304"/>
            <a:ext cx="3131840" cy="69269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58590" r="51050" b="39801"/>
          <a:stretch>
            <a:fillRect/>
          </a:stretch>
        </p:blipFill>
        <p:spPr bwMode="auto">
          <a:xfrm>
            <a:off x="0" y="6237312"/>
            <a:ext cx="9144000" cy="634756"/>
          </a:xfrm>
          <a:prstGeom prst="rect">
            <a:avLst/>
          </a:prstGeom>
          <a:noFill/>
        </p:spPr>
      </p:pic>
      <p:pic>
        <p:nvPicPr>
          <p:cNvPr id="4098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37799" b="37533"/>
          <a:stretch>
            <a:fillRect/>
          </a:stretch>
        </p:blipFill>
        <p:spPr bwMode="auto">
          <a:xfrm>
            <a:off x="0" y="0"/>
            <a:ext cx="9144000" cy="980728"/>
          </a:xfrm>
          <a:prstGeom prst="rect">
            <a:avLst/>
          </a:prstGeom>
          <a:noFill/>
        </p:spPr>
      </p:pic>
      <p:pic>
        <p:nvPicPr>
          <p:cNvPr id="11" name="Picture 9" descr="C:\Users\Admin\Desktop\000004.e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240" y="6366276"/>
            <a:ext cx="1861443" cy="375092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827584" y="548680"/>
            <a:ext cx="640871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ФИНАНСОВЫЕ ПОКАЗАТЕЛИ</a:t>
            </a:r>
            <a:endParaRPr lang="ru-RU" sz="2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9" name="Picture 9" descr="C:\Users\Admin\Desktop\000004.emf"/>
          <p:cNvPicPr>
            <a:picLocks noChangeAspect="1" noChangeArrowheads="1"/>
          </p:cNvPicPr>
          <p:nvPr/>
        </p:nvPicPr>
        <p:blipFill>
          <a:blip r:embed="rId4" cstate="print"/>
          <a:srcRect r="84526"/>
          <a:stretch>
            <a:fillRect/>
          </a:stretch>
        </p:blipFill>
        <p:spPr bwMode="auto">
          <a:xfrm>
            <a:off x="323529" y="382900"/>
            <a:ext cx="459070" cy="597828"/>
          </a:xfrm>
          <a:prstGeom prst="rect">
            <a:avLst/>
          </a:prstGeom>
          <a:noFill/>
        </p:spPr>
      </p:pic>
      <p:sp>
        <p:nvSpPr>
          <p:cNvPr id="91" name="Прямоугольник 90"/>
          <p:cNvSpPr/>
          <p:nvPr/>
        </p:nvSpPr>
        <p:spPr>
          <a:xfrm>
            <a:off x="467544" y="1308824"/>
            <a:ext cx="212234" cy="21602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9510462"/>
              </p:ext>
            </p:extLst>
          </p:nvPr>
        </p:nvGraphicFramePr>
        <p:xfrm>
          <a:off x="1465293" y="5078359"/>
          <a:ext cx="6031025" cy="662343"/>
        </p:xfrm>
        <a:graphic>
          <a:graphicData uri="http://schemas.openxmlformats.org/drawingml/2006/table">
            <a:tbl>
              <a:tblPr/>
              <a:tblGrid>
                <a:gridCol w="2674659"/>
                <a:gridCol w="576064"/>
                <a:gridCol w="720080"/>
                <a:gridCol w="648072"/>
                <a:gridCol w="720080"/>
                <a:gridCol w="692070"/>
              </a:tblGrid>
              <a:tr h="22078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FFFFFF"/>
                          </a:solidFill>
                          <a:latin typeface="Arial"/>
                        </a:rPr>
                        <a:t>2012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FFFFFF"/>
                          </a:solidFill>
                          <a:latin typeface="Arial"/>
                        </a:rPr>
                        <a:t>2013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FFFFFF"/>
                          </a:solidFill>
                          <a:latin typeface="Arial"/>
                        </a:rPr>
                        <a:t>2014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FFFFFF"/>
                          </a:solidFill>
                          <a:latin typeface="Arial"/>
                        </a:rPr>
                        <a:t>2015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FFFFFF"/>
                          </a:solidFill>
                          <a:latin typeface="Arial"/>
                        </a:rPr>
                        <a:t>2016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</a:tr>
              <a:tr h="22078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Выручка, млн. руб.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1 451</a:t>
                      </a:r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1 372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1 125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928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886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078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Чистая</a:t>
                      </a:r>
                      <a:r>
                        <a:rPr lang="ru-RU" sz="1400" b="1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прибыль, млн. руб.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148</a:t>
                      </a:r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207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110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75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492223" y="5330367"/>
            <a:ext cx="802134" cy="15832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492223" y="5560680"/>
            <a:ext cx="802134" cy="15832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755576" y="1236816"/>
            <a:ext cx="49685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Выручка и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чистая прибыль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/млн. рублей/</a:t>
            </a:r>
            <a:endParaRPr lang="ru-RU" dirty="0" smtClean="0"/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560843176"/>
              </p:ext>
            </p:extLst>
          </p:nvPr>
        </p:nvGraphicFramePr>
        <p:xfrm>
          <a:off x="1094267" y="1374370"/>
          <a:ext cx="6157963" cy="36968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Буклет.jpg"/>
          <p:cNvPicPr>
            <a:picLocks noChangeAspect="1"/>
          </p:cNvPicPr>
          <p:nvPr/>
        </p:nvPicPr>
        <p:blipFill>
          <a:blip r:embed="rId2" cstate="print"/>
          <a:srcRect l="26942"/>
          <a:stretch>
            <a:fillRect/>
          </a:stretch>
        </p:blipFill>
        <p:spPr>
          <a:xfrm>
            <a:off x="0" y="-27384"/>
            <a:ext cx="9144000" cy="6858000"/>
          </a:xfrm>
          <a:prstGeom prst="rect">
            <a:avLst/>
          </a:prstGeom>
          <a:ln>
            <a:noFill/>
          </a:ln>
        </p:spPr>
      </p:pic>
      <p:sp>
        <p:nvSpPr>
          <p:cNvPr id="20" name="Прямоугольник 19"/>
          <p:cNvSpPr/>
          <p:nvPr/>
        </p:nvSpPr>
        <p:spPr>
          <a:xfrm>
            <a:off x="6012160" y="6165304"/>
            <a:ext cx="3131840" cy="69269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58590" r="51050" b="39801"/>
          <a:stretch>
            <a:fillRect/>
          </a:stretch>
        </p:blipFill>
        <p:spPr bwMode="auto">
          <a:xfrm>
            <a:off x="0" y="6237312"/>
            <a:ext cx="9144000" cy="634756"/>
          </a:xfrm>
          <a:prstGeom prst="rect">
            <a:avLst/>
          </a:prstGeom>
          <a:noFill/>
        </p:spPr>
      </p:pic>
      <p:pic>
        <p:nvPicPr>
          <p:cNvPr id="4098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37799" b="37533"/>
          <a:stretch>
            <a:fillRect/>
          </a:stretch>
        </p:blipFill>
        <p:spPr bwMode="auto">
          <a:xfrm>
            <a:off x="0" y="0"/>
            <a:ext cx="9144000" cy="980728"/>
          </a:xfrm>
          <a:prstGeom prst="rect">
            <a:avLst/>
          </a:prstGeom>
          <a:noFill/>
        </p:spPr>
      </p:pic>
      <p:pic>
        <p:nvPicPr>
          <p:cNvPr id="11" name="Picture 9" descr="C:\Users\Admin\Desktop\000004.e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240" y="6366276"/>
            <a:ext cx="1861443" cy="375092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827584" y="548680"/>
            <a:ext cx="640871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ОСНОВНЫЕ ВИДЫ ДЕЯТЕЛЬНОСТИ</a:t>
            </a:r>
            <a:endParaRPr lang="ru-RU" sz="2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9" name="Picture 9" descr="C:\Users\Admin\Desktop\000004.emf"/>
          <p:cNvPicPr>
            <a:picLocks noChangeAspect="1" noChangeArrowheads="1"/>
          </p:cNvPicPr>
          <p:nvPr/>
        </p:nvPicPr>
        <p:blipFill>
          <a:blip r:embed="rId4" cstate="print"/>
          <a:srcRect r="84526"/>
          <a:stretch>
            <a:fillRect/>
          </a:stretch>
        </p:blipFill>
        <p:spPr bwMode="auto">
          <a:xfrm>
            <a:off x="323529" y="382900"/>
            <a:ext cx="459070" cy="597828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539552" y="1236816"/>
            <a:ext cx="78488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ООО «БМУ ГЭМ» имеет необходимые в Российской Федерации разрешительные документы (свидетельства, лицензии) для проведения профильных работ. </a:t>
            </a:r>
            <a:endParaRPr lang="ru-RU" dirty="0" smtClean="0"/>
          </a:p>
        </p:txBody>
      </p:sp>
      <p:sp>
        <p:nvSpPr>
          <p:cNvPr id="91" name="Прямоугольник 90"/>
          <p:cNvSpPr/>
          <p:nvPr/>
        </p:nvSpPr>
        <p:spPr>
          <a:xfrm>
            <a:off x="323528" y="1308824"/>
            <a:ext cx="212234" cy="21602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58590" r="51050" b="39801"/>
          <a:stretch>
            <a:fillRect/>
          </a:stretch>
        </p:blipFill>
        <p:spPr bwMode="auto">
          <a:xfrm flipV="1">
            <a:off x="323529" y="5574382"/>
            <a:ext cx="1424310" cy="87656"/>
          </a:xfrm>
          <a:prstGeom prst="rect">
            <a:avLst/>
          </a:prstGeom>
          <a:noFill/>
        </p:spPr>
      </p:pic>
      <p:pic>
        <p:nvPicPr>
          <p:cNvPr id="17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58590" r="51050" b="39801"/>
          <a:stretch>
            <a:fillRect/>
          </a:stretch>
        </p:blipFill>
        <p:spPr bwMode="auto">
          <a:xfrm flipV="1">
            <a:off x="3147690" y="5574382"/>
            <a:ext cx="1424310" cy="87656"/>
          </a:xfrm>
          <a:prstGeom prst="rect">
            <a:avLst/>
          </a:prstGeom>
          <a:noFill/>
        </p:spPr>
      </p:pic>
      <p:pic>
        <p:nvPicPr>
          <p:cNvPr id="21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58590" r="51050" b="39801"/>
          <a:stretch>
            <a:fillRect/>
          </a:stretch>
        </p:blipFill>
        <p:spPr bwMode="auto">
          <a:xfrm flipV="1">
            <a:off x="6145845" y="5574382"/>
            <a:ext cx="1424310" cy="87656"/>
          </a:xfrm>
          <a:prstGeom prst="rect">
            <a:avLst/>
          </a:prstGeom>
          <a:noFill/>
        </p:spPr>
      </p:pic>
      <p:pic>
        <p:nvPicPr>
          <p:cNvPr id="25" name="Рисунок 24" descr="00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3528" y="2694062"/>
            <a:ext cx="2040758" cy="2887672"/>
          </a:xfrm>
          <a:prstGeom prst="rect">
            <a:avLst/>
          </a:prstGeom>
          <a:ln w="25400" cap="rnd">
            <a:solidFill>
              <a:schemeClr val="bg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145845" y="2703586"/>
            <a:ext cx="2025703" cy="2878302"/>
          </a:xfrm>
          <a:prstGeom prst="rect">
            <a:avLst/>
          </a:prstGeom>
          <a:ln w="25400" cap="rnd">
            <a:solidFill>
              <a:schemeClr val="bg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121911" y="2701569"/>
            <a:ext cx="2030554" cy="2880319"/>
          </a:xfrm>
          <a:prstGeom prst="rect">
            <a:avLst/>
          </a:prstGeom>
          <a:ln w="25400" cap="rnd"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Буклет.jpg"/>
          <p:cNvPicPr>
            <a:picLocks noChangeAspect="1"/>
          </p:cNvPicPr>
          <p:nvPr/>
        </p:nvPicPr>
        <p:blipFill>
          <a:blip r:embed="rId2" cstate="print"/>
          <a:srcRect l="2694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6012160" y="6165304"/>
            <a:ext cx="3131840" cy="69269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58590" r="51050" b="39801"/>
          <a:stretch>
            <a:fillRect/>
          </a:stretch>
        </p:blipFill>
        <p:spPr bwMode="auto">
          <a:xfrm>
            <a:off x="0" y="6237312"/>
            <a:ext cx="9144000" cy="634756"/>
          </a:xfrm>
          <a:prstGeom prst="rect">
            <a:avLst/>
          </a:prstGeom>
          <a:noFill/>
        </p:spPr>
      </p:pic>
      <p:pic>
        <p:nvPicPr>
          <p:cNvPr id="4098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37799" b="37533"/>
          <a:stretch>
            <a:fillRect/>
          </a:stretch>
        </p:blipFill>
        <p:spPr bwMode="auto">
          <a:xfrm>
            <a:off x="0" y="0"/>
            <a:ext cx="9144000" cy="980728"/>
          </a:xfrm>
          <a:prstGeom prst="rect">
            <a:avLst/>
          </a:prstGeom>
          <a:noFill/>
        </p:spPr>
      </p:pic>
      <p:pic>
        <p:nvPicPr>
          <p:cNvPr id="11" name="Picture 9" descr="C:\Users\Admin\Desktop\000004.e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240" y="6366276"/>
            <a:ext cx="1861443" cy="375092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827584" y="548680"/>
            <a:ext cx="640871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МЕНЕДЖМЕНТ КАЧЕСТВА</a:t>
            </a:r>
            <a:endParaRPr lang="ru-RU" sz="2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9" name="Picture 9" descr="C:\Users\Admin\Desktop\000004.emf"/>
          <p:cNvPicPr>
            <a:picLocks noChangeAspect="1" noChangeArrowheads="1"/>
          </p:cNvPicPr>
          <p:nvPr/>
        </p:nvPicPr>
        <p:blipFill>
          <a:blip r:embed="rId4" cstate="print"/>
          <a:srcRect r="84526"/>
          <a:stretch>
            <a:fillRect/>
          </a:stretch>
        </p:blipFill>
        <p:spPr bwMode="auto">
          <a:xfrm>
            <a:off x="323529" y="382900"/>
            <a:ext cx="459070" cy="597828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539552" y="1236816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Сертификаты соответствия EST (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Goodwill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Certification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System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).</a:t>
            </a:r>
            <a:endParaRPr lang="ru-RU" dirty="0" smtClean="0"/>
          </a:p>
        </p:txBody>
      </p:sp>
      <p:sp>
        <p:nvSpPr>
          <p:cNvPr id="91" name="Прямоугольник 90"/>
          <p:cNvSpPr/>
          <p:nvPr/>
        </p:nvSpPr>
        <p:spPr>
          <a:xfrm>
            <a:off x="323528" y="1308824"/>
            <a:ext cx="212234" cy="21602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58590" r="51050" b="39801"/>
          <a:stretch>
            <a:fillRect/>
          </a:stretch>
        </p:blipFill>
        <p:spPr bwMode="auto">
          <a:xfrm flipV="1">
            <a:off x="251521" y="5109568"/>
            <a:ext cx="1424310" cy="87656"/>
          </a:xfrm>
          <a:prstGeom prst="rect">
            <a:avLst/>
          </a:prstGeom>
          <a:noFill/>
        </p:spPr>
      </p:pic>
      <p:pic>
        <p:nvPicPr>
          <p:cNvPr id="16" name="Рисунок 15" descr="00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1520" y="2301256"/>
            <a:ext cx="1988745" cy="2780928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  <p:pic>
        <p:nvPicPr>
          <p:cNvPr id="17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58590" r="51050" b="39801"/>
          <a:stretch>
            <a:fillRect/>
          </a:stretch>
        </p:blipFill>
        <p:spPr bwMode="auto">
          <a:xfrm flipV="1">
            <a:off x="2400215" y="5109568"/>
            <a:ext cx="1424310" cy="87656"/>
          </a:xfrm>
          <a:prstGeom prst="rect">
            <a:avLst/>
          </a:prstGeom>
          <a:noFill/>
        </p:spPr>
      </p:pic>
      <p:pic>
        <p:nvPicPr>
          <p:cNvPr id="21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58590" r="51050" b="39801"/>
          <a:stretch>
            <a:fillRect/>
          </a:stretch>
        </p:blipFill>
        <p:spPr bwMode="auto">
          <a:xfrm flipV="1">
            <a:off x="4456559" y="5109568"/>
            <a:ext cx="1424310" cy="87656"/>
          </a:xfrm>
          <a:prstGeom prst="rect">
            <a:avLst/>
          </a:prstGeom>
          <a:noFill/>
        </p:spPr>
      </p:pic>
      <p:pic>
        <p:nvPicPr>
          <p:cNvPr id="23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58590" r="51050" b="39801"/>
          <a:stretch>
            <a:fillRect/>
          </a:stretch>
        </p:blipFill>
        <p:spPr bwMode="auto">
          <a:xfrm flipV="1">
            <a:off x="6588224" y="5109568"/>
            <a:ext cx="1424310" cy="87656"/>
          </a:xfrm>
          <a:prstGeom prst="rect">
            <a:avLst/>
          </a:prstGeom>
          <a:noFill/>
        </p:spPr>
      </p:pic>
      <p:pic>
        <p:nvPicPr>
          <p:cNvPr id="26" name="Рисунок 25" descr="00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454003" y="2300062"/>
            <a:ext cx="1990204" cy="280950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391547" y="2301256"/>
            <a:ext cx="1964429" cy="27809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588224" y="2276872"/>
            <a:ext cx="2010736" cy="2828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390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Буклет.jpg"/>
          <p:cNvPicPr>
            <a:picLocks noChangeAspect="1"/>
          </p:cNvPicPr>
          <p:nvPr/>
        </p:nvPicPr>
        <p:blipFill>
          <a:blip r:embed="rId2" cstate="print"/>
          <a:srcRect l="2694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6012160" y="6165304"/>
            <a:ext cx="3131840" cy="69269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58590" r="51050" b="39801"/>
          <a:stretch>
            <a:fillRect/>
          </a:stretch>
        </p:blipFill>
        <p:spPr bwMode="auto">
          <a:xfrm>
            <a:off x="0" y="6237312"/>
            <a:ext cx="9144000" cy="634756"/>
          </a:xfrm>
          <a:prstGeom prst="rect">
            <a:avLst/>
          </a:prstGeom>
          <a:noFill/>
        </p:spPr>
      </p:pic>
      <p:pic>
        <p:nvPicPr>
          <p:cNvPr id="4098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37799" b="37533"/>
          <a:stretch>
            <a:fillRect/>
          </a:stretch>
        </p:blipFill>
        <p:spPr bwMode="auto">
          <a:xfrm>
            <a:off x="0" y="0"/>
            <a:ext cx="9144000" cy="980728"/>
          </a:xfrm>
          <a:prstGeom prst="rect">
            <a:avLst/>
          </a:prstGeom>
          <a:noFill/>
        </p:spPr>
      </p:pic>
      <p:pic>
        <p:nvPicPr>
          <p:cNvPr id="11" name="Picture 9" descr="C:\Users\Admin\Desktop\000004.e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240" y="6366276"/>
            <a:ext cx="1861443" cy="375092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827584" y="548680"/>
            <a:ext cx="640871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ДОСТИЖЕНИЯ</a:t>
            </a:r>
            <a:endParaRPr lang="ru-RU" sz="2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9" name="Picture 9" descr="C:\Users\Admin\Desktop\000004.emf"/>
          <p:cNvPicPr>
            <a:picLocks noChangeAspect="1" noChangeArrowheads="1"/>
          </p:cNvPicPr>
          <p:nvPr/>
        </p:nvPicPr>
        <p:blipFill>
          <a:blip r:embed="rId4" cstate="print"/>
          <a:srcRect r="84526"/>
          <a:stretch>
            <a:fillRect/>
          </a:stretch>
        </p:blipFill>
        <p:spPr bwMode="auto">
          <a:xfrm>
            <a:off x="323529" y="382900"/>
            <a:ext cx="459070" cy="597828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539552" y="1236816"/>
            <a:ext cx="78488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Объекты/ГЭС</a:t>
            </a:r>
          </a:p>
        </p:txBody>
      </p:sp>
      <p:sp>
        <p:nvSpPr>
          <p:cNvPr id="91" name="Прямоугольник 90"/>
          <p:cNvSpPr/>
          <p:nvPr/>
        </p:nvSpPr>
        <p:spPr>
          <a:xfrm>
            <a:off x="323528" y="1308824"/>
            <a:ext cx="212234" cy="21602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899592" y="1844824"/>
            <a:ext cx="7200800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Братская ГЭС 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(г.Братск, Иркутская область).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Усть-Илимская ГЭС 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(Усть-Илимск, Иркутская область).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Иркутская ГЭС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(г.Иркутск).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Богучанская ГЭС 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(г.Кодинск, Красноярский край).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Бурейская ГЭС</a:t>
            </a:r>
          </a:p>
          <a:p>
            <a:r>
              <a:rPr lang="ru-RU" sz="1000" dirty="0" smtClean="0">
                <a:latin typeface="Arial" pitchFamily="34" charset="0"/>
                <a:cs typeface="Arial" pitchFamily="34" charset="0"/>
              </a:rPr>
              <a:t>(п.Талакан, Амурская область).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Саяно-Шушенская ГЭС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(п.Черемушки, Республика Хакасия).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Зейская ГЭС 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(г.Зея, Амурская область)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и другие</a:t>
            </a:r>
          </a:p>
        </p:txBody>
      </p:sp>
      <p:pic>
        <p:nvPicPr>
          <p:cNvPr id="28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58590" r="51050" b="39801"/>
          <a:stretch>
            <a:fillRect/>
          </a:stretch>
        </p:blipFill>
        <p:spPr bwMode="auto">
          <a:xfrm>
            <a:off x="3995936" y="5229200"/>
            <a:ext cx="2520280" cy="155105"/>
          </a:xfrm>
          <a:prstGeom prst="rect">
            <a:avLst/>
          </a:prstGeom>
          <a:noFill/>
        </p:spPr>
      </p:pic>
      <p:pic>
        <p:nvPicPr>
          <p:cNvPr id="24" name="Рисунок 23" descr="052.jpg"/>
          <p:cNvPicPr>
            <a:picLocks noChangeAspect="1"/>
          </p:cNvPicPr>
          <p:nvPr/>
        </p:nvPicPr>
        <p:blipFill>
          <a:blip r:embed="rId5" cstate="print"/>
          <a:srcRect l="6957" r="13033"/>
          <a:stretch>
            <a:fillRect/>
          </a:stretch>
        </p:blipFill>
        <p:spPr>
          <a:xfrm>
            <a:off x="3995936" y="1268759"/>
            <a:ext cx="4824536" cy="4009903"/>
          </a:xfrm>
          <a:prstGeom prst="rect">
            <a:avLst/>
          </a:prstGeom>
          <a:ln w="25400" cap="rnd">
            <a:solidFill>
              <a:schemeClr val="bg1"/>
            </a:solidFill>
          </a:ln>
        </p:spPr>
      </p:pic>
      <p:sp>
        <p:nvSpPr>
          <p:cNvPr id="29" name="Овал 28"/>
          <p:cNvSpPr/>
          <p:nvPr/>
        </p:nvSpPr>
        <p:spPr>
          <a:xfrm>
            <a:off x="755576" y="1963440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755576" y="2420888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755576" y="2852936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Овал 32"/>
          <p:cNvSpPr/>
          <p:nvPr/>
        </p:nvSpPr>
        <p:spPr>
          <a:xfrm>
            <a:off x="755576" y="3331592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755576" y="3789040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/>
          <p:cNvSpPr/>
          <p:nvPr/>
        </p:nvSpPr>
        <p:spPr>
          <a:xfrm>
            <a:off x="755576" y="4220592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/>
          <p:cNvSpPr/>
          <p:nvPr/>
        </p:nvSpPr>
        <p:spPr>
          <a:xfrm>
            <a:off x="755576" y="4665092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Буклет.jpg"/>
          <p:cNvPicPr>
            <a:picLocks noChangeAspect="1"/>
          </p:cNvPicPr>
          <p:nvPr/>
        </p:nvPicPr>
        <p:blipFill>
          <a:blip r:embed="rId2" cstate="print"/>
          <a:srcRect l="2694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6012160" y="6165304"/>
            <a:ext cx="3131840" cy="69269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58590" r="51050" b="39801"/>
          <a:stretch>
            <a:fillRect/>
          </a:stretch>
        </p:blipFill>
        <p:spPr bwMode="auto">
          <a:xfrm>
            <a:off x="0" y="6237312"/>
            <a:ext cx="9144000" cy="634756"/>
          </a:xfrm>
          <a:prstGeom prst="rect">
            <a:avLst/>
          </a:prstGeom>
          <a:noFill/>
        </p:spPr>
      </p:pic>
      <p:pic>
        <p:nvPicPr>
          <p:cNvPr id="4098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37799" b="37533"/>
          <a:stretch>
            <a:fillRect/>
          </a:stretch>
        </p:blipFill>
        <p:spPr bwMode="auto">
          <a:xfrm>
            <a:off x="0" y="0"/>
            <a:ext cx="9144000" cy="980728"/>
          </a:xfrm>
          <a:prstGeom prst="rect">
            <a:avLst/>
          </a:prstGeom>
          <a:noFill/>
        </p:spPr>
      </p:pic>
      <p:pic>
        <p:nvPicPr>
          <p:cNvPr id="11" name="Picture 9" descr="C:\Users\Admin\Desktop\000004.e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240" y="6366276"/>
            <a:ext cx="1861443" cy="375092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827584" y="548680"/>
            <a:ext cx="640871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ДОСТИЖЕНИЯ</a:t>
            </a:r>
            <a:endParaRPr lang="ru-RU" sz="2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9" name="Picture 9" descr="C:\Users\Admin\Desktop\000004.emf"/>
          <p:cNvPicPr>
            <a:picLocks noChangeAspect="1" noChangeArrowheads="1"/>
          </p:cNvPicPr>
          <p:nvPr/>
        </p:nvPicPr>
        <p:blipFill>
          <a:blip r:embed="rId4" cstate="print"/>
          <a:srcRect r="84526"/>
          <a:stretch>
            <a:fillRect/>
          </a:stretch>
        </p:blipFill>
        <p:spPr bwMode="auto">
          <a:xfrm>
            <a:off x="323529" y="382900"/>
            <a:ext cx="459070" cy="597828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539552" y="1236816"/>
            <a:ext cx="78488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Объекты/ ТЭЦ</a:t>
            </a:r>
          </a:p>
        </p:txBody>
      </p:sp>
      <p:sp>
        <p:nvSpPr>
          <p:cNvPr id="91" name="Прямоугольник 90"/>
          <p:cNvSpPr/>
          <p:nvPr/>
        </p:nvSpPr>
        <p:spPr>
          <a:xfrm>
            <a:off x="332805" y="1378050"/>
            <a:ext cx="173954" cy="17706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755576" y="1844824"/>
            <a:ext cx="72008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Иркутская ТЭЦ-6 </a:t>
            </a:r>
            <a:br>
              <a:rPr lang="ru-RU" dirty="0" smtClean="0"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latin typeface="Arial" pitchFamily="34" charset="0"/>
                <a:cs typeface="Arial" pitchFamily="34" charset="0"/>
              </a:rPr>
              <a:t>(г.Братск, Иркутская область).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Усть-Илимская ТЭЦ 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(г.Усть-Илимск, Иркутская область).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Ново-Иркутская ТЭЦ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(г.Иркутск).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Иркутская ТЭЦ-16 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(г.Железногорск-Илимский, Иркутская область).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Ново-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Зиминская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ТЭЦ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(г.Саянск, Иркутская область).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Абаканская ТЭЦ 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(г.Абакан, Республика Хакасия).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и другие.</a:t>
            </a:r>
          </a:p>
        </p:txBody>
      </p:sp>
      <p:pic>
        <p:nvPicPr>
          <p:cNvPr id="28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58590" r="51050" b="39801"/>
          <a:stretch>
            <a:fillRect/>
          </a:stretch>
        </p:blipFill>
        <p:spPr bwMode="auto">
          <a:xfrm>
            <a:off x="4572000" y="4312467"/>
            <a:ext cx="2520280" cy="155105"/>
          </a:xfrm>
          <a:prstGeom prst="rect">
            <a:avLst/>
          </a:prstGeom>
          <a:noFill/>
        </p:spPr>
      </p:pic>
      <p:sp>
        <p:nvSpPr>
          <p:cNvPr id="29" name="Овал 28"/>
          <p:cNvSpPr/>
          <p:nvPr/>
        </p:nvSpPr>
        <p:spPr>
          <a:xfrm>
            <a:off x="611560" y="1963440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611560" y="2420888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611560" y="2852936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Овал 32"/>
          <p:cNvSpPr/>
          <p:nvPr/>
        </p:nvSpPr>
        <p:spPr>
          <a:xfrm>
            <a:off x="611560" y="3331592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611560" y="3789040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/>
          <p:cNvSpPr/>
          <p:nvPr/>
        </p:nvSpPr>
        <p:spPr>
          <a:xfrm>
            <a:off x="611560" y="4220592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" name="Рисунок 22" descr="051.jpg"/>
          <p:cNvPicPr>
            <a:picLocks noChangeAspect="1"/>
          </p:cNvPicPr>
          <p:nvPr/>
        </p:nvPicPr>
        <p:blipFill>
          <a:blip r:embed="rId5" cstate="print"/>
          <a:srcRect l="16644" t="3774" r="8014"/>
          <a:stretch>
            <a:fillRect/>
          </a:stretch>
        </p:blipFill>
        <p:spPr>
          <a:xfrm>
            <a:off x="4587100" y="692200"/>
            <a:ext cx="4412884" cy="3672408"/>
          </a:xfrm>
          <a:prstGeom prst="rect">
            <a:avLst/>
          </a:prstGeom>
          <a:ln w="25400" cap="rnd"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Буклет.jpg"/>
          <p:cNvPicPr>
            <a:picLocks noChangeAspect="1"/>
          </p:cNvPicPr>
          <p:nvPr/>
        </p:nvPicPr>
        <p:blipFill>
          <a:blip r:embed="rId2" cstate="print"/>
          <a:srcRect l="2694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6012160" y="6165304"/>
            <a:ext cx="3131840" cy="69269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58590" r="51050" b="39801"/>
          <a:stretch>
            <a:fillRect/>
          </a:stretch>
        </p:blipFill>
        <p:spPr bwMode="auto">
          <a:xfrm>
            <a:off x="0" y="6237312"/>
            <a:ext cx="9144000" cy="634756"/>
          </a:xfrm>
          <a:prstGeom prst="rect">
            <a:avLst/>
          </a:prstGeom>
          <a:noFill/>
        </p:spPr>
      </p:pic>
      <p:pic>
        <p:nvPicPr>
          <p:cNvPr id="4098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37799" b="37533"/>
          <a:stretch>
            <a:fillRect/>
          </a:stretch>
        </p:blipFill>
        <p:spPr bwMode="auto">
          <a:xfrm>
            <a:off x="0" y="0"/>
            <a:ext cx="9144000" cy="980728"/>
          </a:xfrm>
          <a:prstGeom prst="rect">
            <a:avLst/>
          </a:prstGeom>
          <a:noFill/>
        </p:spPr>
      </p:pic>
      <p:pic>
        <p:nvPicPr>
          <p:cNvPr id="11" name="Picture 9" descr="C:\Users\Admin\Desktop\000004.e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240" y="6366276"/>
            <a:ext cx="1861443" cy="375092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827584" y="548680"/>
            <a:ext cx="640871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ДОСТИЖЕНИЯ</a:t>
            </a:r>
            <a:endParaRPr lang="ru-RU" sz="2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9" name="Picture 9" descr="C:\Users\Admin\Desktop\000004.emf"/>
          <p:cNvPicPr>
            <a:picLocks noChangeAspect="1" noChangeArrowheads="1"/>
          </p:cNvPicPr>
          <p:nvPr/>
        </p:nvPicPr>
        <p:blipFill>
          <a:blip r:embed="rId4" cstate="print"/>
          <a:srcRect r="84526"/>
          <a:stretch>
            <a:fillRect/>
          </a:stretch>
        </p:blipFill>
        <p:spPr bwMode="auto">
          <a:xfrm>
            <a:off x="323529" y="382900"/>
            <a:ext cx="459070" cy="597828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539552" y="1236816"/>
            <a:ext cx="78488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ОБЪЕКТЫ/ПРОМПРЕДПРИЯТИЯ</a:t>
            </a:r>
          </a:p>
        </p:txBody>
      </p:sp>
      <p:sp>
        <p:nvSpPr>
          <p:cNvPr id="91" name="Прямоугольник 90"/>
          <p:cNvSpPr/>
          <p:nvPr/>
        </p:nvSpPr>
        <p:spPr>
          <a:xfrm>
            <a:off x="251520" y="1346569"/>
            <a:ext cx="202392" cy="20600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755576" y="1700808"/>
            <a:ext cx="7200800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Братский алюминиевый завод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(г.Братск, Иркутская область).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Богучанский алюминиевый завод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(п.Таежный, Красноярский край).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Братский завод ферросплавов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(г.Братск, Иркутская область).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Братский лесопромышленный комплекс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(г.Братск, Иркутская область).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Усть-Илимский лесопромышленный комплекс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(г.Усть-Илимск, Иркутская область).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Агинское золотобывающее предприятие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(Камчатский край)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Коршуновский ГОК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(г.Железногорск-Илимский, Иркутская область).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ЗАО «Лесопильно-Деревообрабатывающий комбинат Игирма» 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(Иркутская область)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и другие.</a:t>
            </a:r>
          </a:p>
        </p:txBody>
      </p:sp>
      <p:sp>
        <p:nvSpPr>
          <p:cNvPr id="29" name="Овал 28"/>
          <p:cNvSpPr/>
          <p:nvPr/>
        </p:nvSpPr>
        <p:spPr>
          <a:xfrm>
            <a:off x="611560" y="1819424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611560" y="2276872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611560" y="2708920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Овал 32"/>
          <p:cNvSpPr/>
          <p:nvPr/>
        </p:nvSpPr>
        <p:spPr>
          <a:xfrm>
            <a:off x="611560" y="3187576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611560" y="3645024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/>
          <p:cNvSpPr/>
          <p:nvPr/>
        </p:nvSpPr>
        <p:spPr>
          <a:xfrm>
            <a:off x="611560" y="4076576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/>
          <p:cNvSpPr/>
          <p:nvPr/>
        </p:nvSpPr>
        <p:spPr>
          <a:xfrm>
            <a:off x="611560" y="4521076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611560" y="4992772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611560" y="5440447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58590" r="51050" b="39801"/>
          <a:stretch>
            <a:fillRect/>
          </a:stretch>
        </p:blipFill>
        <p:spPr bwMode="auto">
          <a:xfrm>
            <a:off x="5974060" y="4293096"/>
            <a:ext cx="2520280" cy="155105"/>
          </a:xfrm>
          <a:prstGeom prst="rect">
            <a:avLst/>
          </a:prstGeom>
          <a:noFill/>
        </p:spPr>
      </p:pic>
      <p:pic>
        <p:nvPicPr>
          <p:cNvPr id="8194" name="Picture 2" descr="http://www.vbratske.ru/i/bratsk_news/13014464179536.jpg"/>
          <p:cNvPicPr>
            <a:picLocks noChangeAspect="1" noChangeArrowheads="1"/>
          </p:cNvPicPr>
          <p:nvPr/>
        </p:nvPicPr>
        <p:blipFill>
          <a:blip r:embed="rId5" cstate="print"/>
          <a:srcRect l="10236" r="35080"/>
          <a:stretch>
            <a:fillRect/>
          </a:stretch>
        </p:blipFill>
        <p:spPr bwMode="auto">
          <a:xfrm>
            <a:off x="5975648" y="332656"/>
            <a:ext cx="2916832" cy="4000501"/>
          </a:xfrm>
          <a:prstGeom prst="rect">
            <a:avLst/>
          </a:prstGeom>
          <a:noFill/>
          <a:ln w="25400" cap="rnd"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Буклет.jpg"/>
          <p:cNvPicPr>
            <a:picLocks noChangeAspect="1"/>
          </p:cNvPicPr>
          <p:nvPr/>
        </p:nvPicPr>
        <p:blipFill>
          <a:blip r:embed="rId2" cstate="print"/>
          <a:srcRect l="2694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6012160" y="6165304"/>
            <a:ext cx="3131840" cy="69269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58590" r="51050" b="39801"/>
          <a:stretch>
            <a:fillRect/>
          </a:stretch>
        </p:blipFill>
        <p:spPr bwMode="auto">
          <a:xfrm>
            <a:off x="0" y="6237312"/>
            <a:ext cx="9144000" cy="634756"/>
          </a:xfrm>
          <a:prstGeom prst="rect">
            <a:avLst/>
          </a:prstGeom>
          <a:noFill/>
        </p:spPr>
      </p:pic>
      <p:pic>
        <p:nvPicPr>
          <p:cNvPr id="4098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37799" b="37533"/>
          <a:stretch>
            <a:fillRect/>
          </a:stretch>
        </p:blipFill>
        <p:spPr bwMode="auto">
          <a:xfrm>
            <a:off x="0" y="0"/>
            <a:ext cx="9144000" cy="980728"/>
          </a:xfrm>
          <a:prstGeom prst="rect">
            <a:avLst/>
          </a:prstGeom>
          <a:noFill/>
        </p:spPr>
      </p:pic>
      <p:pic>
        <p:nvPicPr>
          <p:cNvPr id="11" name="Picture 9" descr="C:\Users\Admin\Desktop\000004.e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240" y="6366276"/>
            <a:ext cx="1861443" cy="375092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827584" y="548680"/>
            <a:ext cx="640871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ДОСТИЖЕНИЯ</a:t>
            </a:r>
            <a:endParaRPr lang="ru-RU" sz="2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9" name="Picture 9" descr="C:\Users\Admin\Desktop\000004.emf"/>
          <p:cNvPicPr>
            <a:picLocks noChangeAspect="1" noChangeArrowheads="1"/>
          </p:cNvPicPr>
          <p:nvPr/>
        </p:nvPicPr>
        <p:blipFill>
          <a:blip r:embed="rId4" cstate="print"/>
          <a:srcRect r="84526"/>
          <a:stretch>
            <a:fillRect/>
          </a:stretch>
        </p:blipFill>
        <p:spPr bwMode="auto">
          <a:xfrm>
            <a:off x="323529" y="382900"/>
            <a:ext cx="459070" cy="597828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539552" y="1236816"/>
            <a:ext cx="78488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ОБЪЕКТЫ/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400" b="1" dirty="0" smtClean="0">
                <a:latin typeface="Arial" pitchFamily="34" charset="0"/>
                <a:cs typeface="Arial" pitchFamily="34" charset="0"/>
              </a:rPr>
            </a:b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СЕТЕВОЕ СТРОИТЕЛЬСТВО</a:t>
            </a:r>
          </a:p>
        </p:txBody>
      </p:sp>
      <p:sp>
        <p:nvSpPr>
          <p:cNvPr id="91" name="Прямоугольник 90"/>
          <p:cNvSpPr/>
          <p:nvPr/>
        </p:nvSpPr>
        <p:spPr>
          <a:xfrm>
            <a:off x="323529" y="1346569"/>
            <a:ext cx="212234" cy="21602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755576" y="2078846"/>
            <a:ext cx="72008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ПС 500/220/35 кВ «Озерная»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(г.Тайшет, Иркутская область).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ПС 500/110/35 кВ «Тайшет»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(г.Тайшет, Иркутская область).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ПС 500/220/110 кВ «Алюминиевая»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(г.Саяногорск, Республика Хакасия).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ПС 500/220 кВ «Шелеховская» (Ключи)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(г.Шелехов, Иркутская область).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ПС 500/330 кВ «Невинномысск»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(г.Невинномысск, Ставропольский край).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ПС 500/220/10 кВ БПП 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(п.Турма, Иркутская область)</a:t>
            </a:r>
          </a:p>
        </p:txBody>
      </p:sp>
      <p:sp>
        <p:nvSpPr>
          <p:cNvPr id="29" name="Овал 28"/>
          <p:cNvSpPr/>
          <p:nvPr/>
        </p:nvSpPr>
        <p:spPr>
          <a:xfrm>
            <a:off x="611560" y="2197462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611560" y="2654910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611560" y="3086958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Овал 32"/>
          <p:cNvSpPr/>
          <p:nvPr/>
        </p:nvSpPr>
        <p:spPr>
          <a:xfrm>
            <a:off x="611560" y="3565614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611560" y="4023062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/>
          <p:cNvSpPr/>
          <p:nvPr/>
        </p:nvSpPr>
        <p:spPr>
          <a:xfrm>
            <a:off x="611560" y="4454614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58590" r="51050" b="39801"/>
          <a:stretch>
            <a:fillRect/>
          </a:stretch>
        </p:blipFill>
        <p:spPr bwMode="auto">
          <a:xfrm>
            <a:off x="5220072" y="3896567"/>
            <a:ext cx="2520280" cy="155105"/>
          </a:xfrm>
          <a:prstGeom prst="rect">
            <a:avLst/>
          </a:prstGeom>
          <a:noFill/>
        </p:spPr>
      </p:pic>
      <p:pic>
        <p:nvPicPr>
          <p:cNvPr id="7169" name="Picture 1" descr="D:\РАБОЧИЕ ФАЙЛЫ\ДОПОЛНИТЕЛЬНО\КОНДРАТЬЕВ\ПРЕЗЕНТАЦИЯ\Правки_презентация_19_03_2015\Стр_24.JPG"/>
          <p:cNvPicPr>
            <a:picLocks noChangeAspect="1" noChangeArrowheads="1"/>
          </p:cNvPicPr>
          <p:nvPr/>
        </p:nvPicPr>
        <p:blipFill>
          <a:blip r:embed="rId5" cstate="print"/>
          <a:srcRect l="6216" r="16080"/>
          <a:stretch>
            <a:fillRect/>
          </a:stretch>
        </p:blipFill>
        <p:spPr bwMode="auto">
          <a:xfrm>
            <a:off x="5220072" y="476672"/>
            <a:ext cx="3600400" cy="3476253"/>
          </a:xfrm>
          <a:prstGeom prst="rect">
            <a:avLst/>
          </a:prstGeom>
          <a:noFill/>
          <a:ln w="25400" cap="rnd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155846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Буклет.jpg"/>
          <p:cNvPicPr>
            <a:picLocks noChangeAspect="1"/>
          </p:cNvPicPr>
          <p:nvPr/>
        </p:nvPicPr>
        <p:blipFill>
          <a:blip r:embed="rId2" cstate="print"/>
          <a:srcRect l="2694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6012160" y="6165304"/>
            <a:ext cx="3131840" cy="69269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58590" r="51050" b="39801"/>
          <a:stretch>
            <a:fillRect/>
          </a:stretch>
        </p:blipFill>
        <p:spPr bwMode="auto">
          <a:xfrm>
            <a:off x="0" y="6237312"/>
            <a:ext cx="9144000" cy="634756"/>
          </a:xfrm>
          <a:prstGeom prst="rect">
            <a:avLst/>
          </a:prstGeom>
          <a:noFill/>
        </p:spPr>
      </p:pic>
      <p:pic>
        <p:nvPicPr>
          <p:cNvPr id="4098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37799" b="37533"/>
          <a:stretch>
            <a:fillRect/>
          </a:stretch>
        </p:blipFill>
        <p:spPr bwMode="auto">
          <a:xfrm>
            <a:off x="0" y="0"/>
            <a:ext cx="9144000" cy="980728"/>
          </a:xfrm>
          <a:prstGeom prst="rect">
            <a:avLst/>
          </a:prstGeom>
          <a:noFill/>
        </p:spPr>
      </p:pic>
      <p:pic>
        <p:nvPicPr>
          <p:cNvPr id="11" name="Picture 9" descr="C:\Users\Admin\Desktop\000004.e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240" y="6366276"/>
            <a:ext cx="1861443" cy="375092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827584" y="548680"/>
            <a:ext cx="640871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ДОСТИЖЕНИЯ</a:t>
            </a:r>
            <a:endParaRPr lang="ru-RU" sz="2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9" name="Picture 9" descr="C:\Users\Admin\Desktop\000004.emf"/>
          <p:cNvPicPr>
            <a:picLocks noChangeAspect="1" noChangeArrowheads="1"/>
          </p:cNvPicPr>
          <p:nvPr/>
        </p:nvPicPr>
        <p:blipFill>
          <a:blip r:embed="rId4" cstate="print"/>
          <a:srcRect r="84526"/>
          <a:stretch>
            <a:fillRect/>
          </a:stretch>
        </p:blipFill>
        <p:spPr bwMode="auto">
          <a:xfrm>
            <a:off x="323529" y="382900"/>
            <a:ext cx="459070" cy="597828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539552" y="1236816"/>
            <a:ext cx="78488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ОБЪЕКТЫ/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400" b="1" dirty="0" smtClean="0">
                <a:latin typeface="Arial" pitchFamily="34" charset="0"/>
                <a:cs typeface="Arial" pitchFamily="34" charset="0"/>
              </a:rPr>
            </a:b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СЕТЕВОЕ СТРОИТЕЛЬСТВО</a:t>
            </a:r>
          </a:p>
        </p:txBody>
      </p:sp>
      <p:sp>
        <p:nvSpPr>
          <p:cNvPr id="91" name="Прямоугольник 90"/>
          <p:cNvSpPr/>
          <p:nvPr/>
        </p:nvSpPr>
        <p:spPr>
          <a:xfrm>
            <a:off x="323529" y="1346569"/>
            <a:ext cx="212234" cy="21602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755576" y="2161887"/>
            <a:ext cx="7200800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ПС 220/110/35/6 кВ «Лена»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(г.Усть-Кут, Иркутская область).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ПС 220/110/10 кВ «Северная»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(г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. Улан-Удэ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, Республика Бурятия).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ПС 220/110/10 кВ «Шелехово»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(г.Шелехов, Иркутская область).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ПС 220 кВ «Приангарская»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(с.Богучаны, Красноярский край).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ПС 220/110/10 кВ «Байкальская»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(г.Иркутск).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ПС 220/35/6 кВ «Олекминск» 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г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.Олекминск, Республика Саха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ПС 220/110 кВ «Восточная»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(г.Иркутск)</a:t>
            </a:r>
            <a:endParaRPr lang="ru-RU" sz="12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и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другие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29" name="Овал 28"/>
          <p:cNvSpPr/>
          <p:nvPr/>
        </p:nvSpPr>
        <p:spPr>
          <a:xfrm>
            <a:off x="611560" y="2280503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611560" y="2737951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611560" y="3169999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Овал 32"/>
          <p:cNvSpPr/>
          <p:nvPr/>
        </p:nvSpPr>
        <p:spPr>
          <a:xfrm>
            <a:off x="611560" y="3648655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611560" y="4106103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/>
          <p:cNvSpPr/>
          <p:nvPr/>
        </p:nvSpPr>
        <p:spPr>
          <a:xfrm>
            <a:off x="611560" y="4537655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611560" y="5054951"/>
            <a:ext cx="144016" cy="14401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58590" r="51050" b="39801"/>
          <a:stretch>
            <a:fillRect/>
          </a:stretch>
        </p:blipFill>
        <p:spPr bwMode="auto">
          <a:xfrm>
            <a:off x="5220072" y="4021956"/>
            <a:ext cx="2520280" cy="155105"/>
          </a:xfrm>
          <a:prstGeom prst="rect">
            <a:avLst/>
          </a:prstGeom>
          <a:noFill/>
        </p:spPr>
      </p:pic>
      <p:pic>
        <p:nvPicPr>
          <p:cNvPr id="6145" name="Picture 1" descr="D:\РАБОЧИЕ ФАЙЛЫ\ДОПОЛНИТЕЛЬНО\КОНДРАТЬЕВ\ПРЕЗЕНТАЦИЯ\Правки_презентация_19_03_2015\Стр_25.JPG"/>
          <p:cNvPicPr>
            <a:picLocks noChangeAspect="1" noChangeArrowheads="1"/>
          </p:cNvPicPr>
          <p:nvPr/>
        </p:nvPicPr>
        <p:blipFill>
          <a:blip r:embed="rId5" cstate="print"/>
          <a:srcRect l="17831"/>
          <a:stretch>
            <a:fillRect/>
          </a:stretch>
        </p:blipFill>
        <p:spPr bwMode="auto">
          <a:xfrm>
            <a:off x="5220072" y="692696"/>
            <a:ext cx="3707904" cy="3384376"/>
          </a:xfrm>
          <a:prstGeom prst="rect">
            <a:avLst/>
          </a:prstGeom>
          <a:noFill/>
          <a:ln w="25400" cap="rnd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177219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Буклет.jpg"/>
          <p:cNvPicPr>
            <a:picLocks noChangeAspect="1"/>
          </p:cNvPicPr>
          <p:nvPr/>
        </p:nvPicPr>
        <p:blipFill>
          <a:blip r:embed="rId2" cstate="print"/>
          <a:srcRect l="2694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6012160" y="6165304"/>
            <a:ext cx="3131840" cy="69269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58590" r="51050" b="39801"/>
          <a:stretch>
            <a:fillRect/>
          </a:stretch>
        </p:blipFill>
        <p:spPr bwMode="auto">
          <a:xfrm>
            <a:off x="0" y="6237312"/>
            <a:ext cx="9144000" cy="634756"/>
          </a:xfrm>
          <a:prstGeom prst="rect">
            <a:avLst/>
          </a:prstGeom>
          <a:noFill/>
        </p:spPr>
      </p:pic>
      <p:pic>
        <p:nvPicPr>
          <p:cNvPr id="4098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37799" b="37533"/>
          <a:stretch>
            <a:fillRect/>
          </a:stretch>
        </p:blipFill>
        <p:spPr bwMode="auto">
          <a:xfrm>
            <a:off x="0" y="0"/>
            <a:ext cx="9144000" cy="980728"/>
          </a:xfrm>
          <a:prstGeom prst="rect">
            <a:avLst/>
          </a:prstGeom>
          <a:noFill/>
        </p:spPr>
      </p:pic>
      <p:pic>
        <p:nvPicPr>
          <p:cNvPr id="11" name="Picture 9" descr="C:\Users\Admin\Desktop\000004.e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240" y="6366276"/>
            <a:ext cx="1861443" cy="375092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827584" y="548680"/>
            <a:ext cx="640871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КОМПАНИИ – ЗАКАЗЧИКИ</a:t>
            </a:r>
            <a:endParaRPr lang="ru-RU" sz="2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9" name="Picture 9" descr="C:\Users\Admin\Desktop\000004.emf"/>
          <p:cNvPicPr>
            <a:picLocks noChangeAspect="1" noChangeArrowheads="1"/>
          </p:cNvPicPr>
          <p:nvPr/>
        </p:nvPicPr>
        <p:blipFill>
          <a:blip r:embed="rId4" cstate="print"/>
          <a:srcRect r="84526"/>
          <a:stretch>
            <a:fillRect/>
          </a:stretch>
        </p:blipFill>
        <p:spPr bwMode="auto">
          <a:xfrm>
            <a:off x="323529" y="382900"/>
            <a:ext cx="459070" cy="597828"/>
          </a:xfrm>
          <a:prstGeom prst="rect">
            <a:avLst/>
          </a:prstGeom>
          <a:noFill/>
        </p:spPr>
      </p:pic>
      <p:sp>
        <p:nvSpPr>
          <p:cNvPr id="22" name="Прямоугольник 21"/>
          <p:cNvSpPr/>
          <p:nvPr/>
        </p:nvSpPr>
        <p:spPr>
          <a:xfrm>
            <a:off x="683568" y="1268760"/>
            <a:ext cx="345638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ФСК ЕЭС России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РАО ЭС Востока 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РЖД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РусГидро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РУСАЛ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Транснефть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Иркутскэнерго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Иркутская электросетевая компания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Группа ИЛИМ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ЕвроСибЭнерго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Мечел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и многие другие.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67544" y="1340768"/>
            <a:ext cx="130497" cy="13282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467544" y="1661443"/>
            <a:ext cx="130497" cy="13282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467544" y="1940843"/>
            <a:ext cx="130497" cy="13282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467544" y="2200400"/>
            <a:ext cx="130497" cy="13282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467544" y="2474244"/>
            <a:ext cx="130497" cy="13282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467544" y="2750469"/>
            <a:ext cx="130497" cy="13282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467544" y="3019550"/>
            <a:ext cx="130497" cy="13282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467544" y="3309304"/>
            <a:ext cx="130497" cy="13282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467544" y="3853658"/>
            <a:ext cx="130497" cy="13282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467544" y="4135121"/>
            <a:ext cx="130497" cy="13282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467544" y="4415632"/>
            <a:ext cx="130497" cy="13282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99780" y="1091261"/>
            <a:ext cx="5364163" cy="48399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Буклет.jpg"/>
          <p:cNvPicPr>
            <a:picLocks noChangeAspect="1"/>
          </p:cNvPicPr>
          <p:nvPr/>
        </p:nvPicPr>
        <p:blipFill>
          <a:blip r:embed="rId2" cstate="print"/>
          <a:srcRect l="2694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6012160" y="6165304"/>
            <a:ext cx="3131840" cy="69269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58590" r="51050" b="39801"/>
          <a:stretch>
            <a:fillRect/>
          </a:stretch>
        </p:blipFill>
        <p:spPr bwMode="auto">
          <a:xfrm>
            <a:off x="0" y="6237312"/>
            <a:ext cx="9144000" cy="634756"/>
          </a:xfrm>
          <a:prstGeom prst="rect">
            <a:avLst/>
          </a:prstGeom>
          <a:noFill/>
        </p:spPr>
      </p:pic>
      <p:pic>
        <p:nvPicPr>
          <p:cNvPr id="4098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37799" b="37533"/>
          <a:stretch>
            <a:fillRect/>
          </a:stretch>
        </p:blipFill>
        <p:spPr bwMode="auto">
          <a:xfrm>
            <a:off x="0" y="0"/>
            <a:ext cx="9144000" cy="980728"/>
          </a:xfrm>
          <a:prstGeom prst="rect">
            <a:avLst/>
          </a:prstGeom>
          <a:noFill/>
        </p:spPr>
      </p:pic>
      <p:pic>
        <p:nvPicPr>
          <p:cNvPr id="11" name="Picture 9" descr="C:\Users\Admin\Desktop\000004.e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240" y="6366276"/>
            <a:ext cx="1861443" cy="375092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827584" y="548680"/>
            <a:ext cx="640871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АЛЬЯНС ПРЕДПРИЯТИЙ ГЭМ</a:t>
            </a:r>
            <a:endParaRPr lang="ru-RU" sz="2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9" name="Picture 9" descr="C:\Users\Admin\Desktop\000004.emf"/>
          <p:cNvPicPr>
            <a:picLocks noChangeAspect="1" noChangeArrowheads="1"/>
          </p:cNvPicPr>
          <p:nvPr/>
        </p:nvPicPr>
        <p:blipFill>
          <a:blip r:embed="rId4" cstate="print"/>
          <a:srcRect r="84526"/>
          <a:stretch>
            <a:fillRect/>
          </a:stretch>
        </p:blipFill>
        <p:spPr bwMode="auto">
          <a:xfrm>
            <a:off x="323529" y="382900"/>
            <a:ext cx="459070" cy="597828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611560" y="4437112"/>
            <a:ext cx="7992888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dirty="0" smtClean="0">
                <a:latin typeface="Arial" pitchFamily="34" charset="0"/>
                <a:cs typeface="Arial" pitchFamily="34" charset="0"/>
              </a:rPr>
              <a:t>В 2014 году ООО «БМУ ГЭМ» выступило инициатором создания Группы Компаний «Гидроэлектромонтаж», куда сегодня входят 14 электромонтажных организаций со всей России. </a:t>
            </a:r>
          </a:p>
          <a:p>
            <a:r>
              <a:rPr lang="ru-RU" sz="1700" dirty="0" smtClean="0">
                <a:latin typeface="Arial" pitchFamily="34" charset="0"/>
                <a:cs typeface="Arial" pitchFamily="34" charset="0"/>
              </a:rPr>
              <a:t>Мощная отраслевая интеграция позволяет привлекать дополнительный квалифицированный персонал и прочие необходимые ресурсы для решения самых сложных задач в любом регионе страны.</a:t>
            </a:r>
            <a:endParaRPr lang="ru-RU" sz="1700" dirty="0" smtClean="0"/>
          </a:p>
        </p:txBody>
      </p:sp>
      <p:sp>
        <p:nvSpPr>
          <p:cNvPr id="91" name="Прямоугольник 90"/>
          <p:cNvSpPr/>
          <p:nvPr/>
        </p:nvSpPr>
        <p:spPr>
          <a:xfrm>
            <a:off x="395536" y="4509120"/>
            <a:ext cx="212234" cy="21602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58590" r="51050" b="39801"/>
          <a:stretch>
            <a:fillRect/>
          </a:stretch>
        </p:blipFill>
        <p:spPr bwMode="auto">
          <a:xfrm>
            <a:off x="395388" y="4191284"/>
            <a:ext cx="2520280" cy="155105"/>
          </a:xfrm>
          <a:prstGeom prst="rect">
            <a:avLst/>
          </a:prstGeom>
          <a:noFill/>
        </p:spPr>
      </p:pic>
      <p:pic>
        <p:nvPicPr>
          <p:cNvPr id="46082" name="Picture 2" descr="D:\РАБОЧИЕ ФАЙЛЫ\ДОПОЛНИТЕЛЬНО\КОНДРАТЬЕВ\ПРЕЗЕНТАЦИЯ\Презентация_12_01_2015\Фото_презентация\Фото_стр_26.jpg"/>
          <p:cNvPicPr>
            <a:picLocks noChangeAspect="1" noChangeArrowheads="1"/>
          </p:cNvPicPr>
          <p:nvPr/>
        </p:nvPicPr>
        <p:blipFill>
          <a:blip r:embed="rId5" cstate="print"/>
          <a:srcRect t="10542" b="14898"/>
          <a:stretch>
            <a:fillRect/>
          </a:stretch>
        </p:blipFill>
        <p:spPr bwMode="auto">
          <a:xfrm>
            <a:off x="395536" y="1268760"/>
            <a:ext cx="6045324" cy="2952328"/>
          </a:xfrm>
          <a:prstGeom prst="rect">
            <a:avLst/>
          </a:prstGeom>
          <a:noFill/>
          <a:ln w="25400" cap="rnd"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Буклет.jpg"/>
          <p:cNvPicPr>
            <a:picLocks noChangeAspect="1"/>
          </p:cNvPicPr>
          <p:nvPr/>
        </p:nvPicPr>
        <p:blipFill>
          <a:blip r:embed="rId2" cstate="print"/>
          <a:srcRect l="2694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1" name="Прямоугольник 40"/>
          <p:cNvSpPr/>
          <p:nvPr/>
        </p:nvSpPr>
        <p:spPr>
          <a:xfrm>
            <a:off x="323528" y="3047681"/>
            <a:ext cx="8820472" cy="576064"/>
          </a:xfrm>
          <a:prstGeom prst="rect">
            <a:avLst/>
          </a:prstGeom>
          <a:gradFill>
            <a:gsLst>
              <a:gs pos="3000">
                <a:srgbClr val="002060"/>
              </a:gs>
              <a:gs pos="3000">
                <a:srgbClr val="00206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323528" y="3807337"/>
            <a:ext cx="8820472" cy="576064"/>
          </a:xfrm>
          <a:prstGeom prst="rect">
            <a:avLst/>
          </a:prstGeom>
          <a:gradFill>
            <a:gsLst>
              <a:gs pos="3000">
                <a:srgbClr val="002060"/>
              </a:gs>
              <a:gs pos="3000">
                <a:srgbClr val="00206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323528" y="4552925"/>
            <a:ext cx="8820472" cy="576064"/>
          </a:xfrm>
          <a:prstGeom prst="rect">
            <a:avLst/>
          </a:prstGeom>
          <a:gradFill>
            <a:gsLst>
              <a:gs pos="3000">
                <a:srgbClr val="002060"/>
              </a:gs>
              <a:gs pos="3000">
                <a:srgbClr val="00206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323528" y="2276872"/>
            <a:ext cx="8820472" cy="576064"/>
          </a:xfrm>
          <a:prstGeom prst="rect">
            <a:avLst/>
          </a:prstGeom>
          <a:gradFill>
            <a:gsLst>
              <a:gs pos="3000">
                <a:srgbClr val="002060"/>
              </a:gs>
              <a:gs pos="3000">
                <a:srgbClr val="00206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6012160" y="6165304"/>
            <a:ext cx="3131840" cy="69269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58590" r="51050" b="39801"/>
          <a:stretch>
            <a:fillRect/>
          </a:stretch>
        </p:blipFill>
        <p:spPr bwMode="auto">
          <a:xfrm>
            <a:off x="0" y="6237312"/>
            <a:ext cx="9144000" cy="634756"/>
          </a:xfrm>
          <a:prstGeom prst="rect">
            <a:avLst/>
          </a:prstGeom>
          <a:noFill/>
        </p:spPr>
      </p:pic>
      <p:pic>
        <p:nvPicPr>
          <p:cNvPr id="4098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37799" b="37533"/>
          <a:stretch>
            <a:fillRect/>
          </a:stretch>
        </p:blipFill>
        <p:spPr bwMode="auto">
          <a:xfrm>
            <a:off x="0" y="0"/>
            <a:ext cx="9144000" cy="980728"/>
          </a:xfrm>
          <a:prstGeom prst="rect">
            <a:avLst/>
          </a:prstGeom>
          <a:noFill/>
        </p:spPr>
      </p:pic>
      <p:pic>
        <p:nvPicPr>
          <p:cNvPr id="11" name="Picture 9" descr="C:\Users\Admin\Desktop\000004.e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240" y="6366276"/>
            <a:ext cx="1861443" cy="375092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827584" y="548680"/>
            <a:ext cx="640871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МАСШТАБЫ БИЗНЕСА ГК ГЭМ</a:t>
            </a:r>
            <a:endParaRPr lang="ru-RU" sz="2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9" name="Picture 9" descr="C:\Users\Admin\Desktop\000004.emf"/>
          <p:cNvPicPr>
            <a:picLocks noChangeAspect="1" noChangeArrowheads="1"/>
          </p:cNvPicPr>
          <p:nvPr/>
        </p:nvPicPr>
        <p:blipFill>
          <a:blip r:embed="rId4" cstate="print"/>
          <a:srcRect r="84526"/>
          <a:stretch>
            <a:fillRect/>
          </a:stretch>
        </p:blipFill>
        <p:spPr bwMode="auto">
          <a:xfrm>
            <a:off x="323529" y="382900"/>
            <a:ext cx="459070" cy="597828"/>
          </a:xfrm>
          <a:prstGeom prst="rect">
            <a:avLst/>
          </a:prstGeom>
          <a:noFill/>
        </p:spPr>
      </p:pic>
      <p:sp>
        <p:nvSpPr>
          <p:cNvPr id="16" name="Прямоугольник 15"/>
          <p:cNvSpPr/>
          <p:nvPr/>
        </p:nvSpPr>
        <p:spPr>
          <a:xfrm>
            <a:off x="323528" y="1556792"/>
            <a:ext cx="8820472" cy="576064"/>
          </a:xfrm>
          <a:prstGeom prst="rect">
            <a:avLst/>
          </a:prstGeom>
          <a:gradFill>
            <a:gsLst>
              <a:gs pos="3000">
                <a:srgbClr val="002060"/>
              </a:gs>
              <a:gs pos="3000">
                <a:srgbClr val="00206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95536" y="1694840"/>
            <a:ext cx="10360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ОПЫТ: 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95536" y="2400640"/>
            <a:ext cx="16830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ГЕОГРАФИЯ: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131840" y="2233000"/>
            <a:ext cx="52565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свыше 20 регионов России и 12 стран ближнего и дальнего зарубежья.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395536" y="3175836"/>
            <a:ext cx="13717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ОБЪЕМЫ: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131840" y="3008196"/>
            <a:ext cx="52565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оборот более </a:t>
            </a:r>
          </a:p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10 млрд. рублей в год.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395536" y="3924564"/>
            <a:ext cx="13516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ТЕХНИКА: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3131840" y="3756924"/>
            <a:ext cx="52565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свыше 500 единиц </a:t>
            </a:r>
          </a:p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специализированной техники.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395536" y="4688004"/>
            <a:ext cx="11230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КАДРЫ: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3131840" y="4520364"/>
            <a:ext cx="52565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свыше 2500 квалифицированных специалистов.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096172" y="1827932"/>
            <a:ext cx="433449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Arial" pitchFamily="34" charset="0"/>
                <a:cs typeface="Arial" pitchFamily="34" charset="0"/>
              </a:rPr>
              <a:t>(с 1946 года – основания Всесоюзного треста ГЭМ).</a:t>
            </a:r>
            <a:endParaRPr lang="ru-RU" sz="12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3131840" y="1565300"/>
            <a:ext cx="29972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БОЛЕЕ 68 ЛЕТ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Буклет.jpg"/>
          <p:cNvPicPr>
            <a:picLocks noChangeAspect="1"/>
          </p:cNvPicPr>
          <p:nvPr/>
        </p:nvPicPr>
        <p:blipFill>
          <a:blip r:embed="rId2" cstate="print"/>
          <a:srcRect l="2694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6012160" y="6165304"/>
            <a:ext cx="3131840" cy="69269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58590" r="51050" b="39801"/>
          <a:stretch>
            <a:fillRect/>
          </a:stretch>
        </p:blipFill>
        <p:spPr bwMode="auto">
          <a:xfrm>
            <a:off x="0" y="6237312"/>
            <a:ext cx="9144000" cy="634756"/>
          </a:xfrm>
          <a:prstGeom prst="rect">
            <a:avLst/>
          </a:prstGeom>
          <a:noFill/>
        </p:spPr>
      </p:pic>
      <p:pic>
        <p:nvPicPr>
          <p:cNvPr id="4098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37799" b="37533"/>
          <a:stretch>
            <a:fillRect/>
          </a:stretch>
        </p:blipFill>
        <p:spPr bwMode="auto">
          <a:xfrm>
            <a:off x="0" y="0"/>
            <a:ext cx="9144000" cy="980728"/>
          </a:xfrm>
          <a:prstGeom prst="rect">
            <a:avLst/>
          </a:prstGeom>
          <a:noFill/>
        </p:spPr>
      </p:pic>
      <p:pic>
        <p:nvPicPr>
          <p:cNvPr id="11" name="Picture 9" descr="C:\Users\Admin\Desktop\000004.e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240" y="6366276"/>
            <a:ext cx="1861443" cy="375092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827584" y="548680"/>
            <a:ext cx="640871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МАСШТАБЫ БИЗНЕСА ГК ГЭМ</a:t>
            </a:r>
            <a:endParaRPr lang="ru-RU" sz="2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9" name="Picture 9" descr="C:\Users\Admin\Desktop\000004.emf"/>
          <p:cNvPicPr>
            <a:picLocks noChangeAspect="1" noChangeArrowheads="1"/>
          </p:cNvPicPr>
          <p:nvPr/>
        </p:nvPicPr>
        <p:blipFill>
          <a:blip r:embed="rId4" cstate="print"/>
          <a:srcRect r="84526"/>
          <a:stretch>
            <a:fillRect/>
          </a:stretch>
        </p:blipFill>
        <p:spPr bwMode="auto">
          <a:xfrm>
            <a:off x="323529" y="382900"/>
            <a:ext cx="459070" cy="597828"/>
          </a:xfrm>
          <a:prstGeom prst="rect">
            <a:avLst/>
          </a:prstGeom>
          <a:noFill/>
        </p:spPr>
      </p:pic>
      <p:pic>
        <p:nvPicPr>
          <p:cNvPr id="14" name="Picture 2" descr="D:\РАБОЧИЕ ФАЙЛЫ\ДОПОЛНИТЕЛЬНО\КОНДРАТЬЕВ\ПРЕЗЕНТАЦИЯ\Презентация_12_01_2015\Фото_презентация\буклет_синий-16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275110" y="548680"/>
            <a:ext cx="9497549" cy="51571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lashdrive.com.ua/sites/all/themes/flashdrive/i/mega_size_backgroun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2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58590" r="51050" b="39801"/>
          <a:stretch>
            <a:fillRect/>
          </a:stretch>
        </p:blipFill>
        <p:spPr bwMode="auto">
          <a:xfrm>
            <a:off x="0" y="6826348"/>
            <a:ext cx="9144000" cy="45719"/>
          </a:xfrm>
          <a:prstGeom prst="rect">
            <a:avLst/>
          </a:prstGeom>
          <a:noFill/>
        </p:spPr>
      </p:pic>
      <p:pic>
        <p:nvPicPr>
          <p:cNvPr id="4098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37799" b="37533"/>
          <a:stretch>
            <a:fillRect/>
          </a:stretch>
        </p:blipFill>
        <p:spPr bwMode="auto">
          <a:xfrm>
            <a:off x="0" y="0"/>
            <a:ext cx="9144000" cy="980728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475656" y="2924944"/>
            <a:ext cx="620785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СПАСИБО ЗА ВНИМАНИЕ! </a:t>
            </a:r>
            <a:endParaRPr lang="ru-RU" sz="3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6" descr="C:\Users\Admin\Desktop\банеры.e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87824" y="5373216"/>
            <a:ext cx="3024336" cy="612155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2915816" y="6165304"/>
            <a:ext cx="3131840" cy="69269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Picture 2" descr="http://t00rtik.com/img/wallpapers/real/1389.jpg"/>
          <p:cNvPicPr>
            <a:picLocks noChangeAspect="1" noChangeArrowheads="1"/>
          </p:cNvPicPr>
          <p:nvPr/>
        </p:nvPicPr>
        <p:blipFill>
          <a:blip r:embed="rId3" cstate="print"/>
          <a:srcRect t="58590" r="51050" b="39801"/>
          <a:stretch>
            <a:fillRect/>
          </a:stretch>
        </p:blipFill>
        <p:spPr bwMode="auto">
          <a:xfrm>
            <a:off x="0" y="6237312"/>
            <a:ext cx="9144000" cy="6347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1289</TotalTime>
  <Words>1086</Words>
  <Application>Microsoft Office PowerPoint</Application>
  <PresentationFormat>Экран (4:3)</PresentationFormat>
  <Paragraphs>248</Paragraphs>
  <Slides>31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4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Елена В. Петрова</cp:lastModifiedBy>
  <cp:revision>99</cp:revision>
  <cp:lastPrinted>2017-01-30T05:48:01Z</cp:lastPrinted>
  <dcterms:created xsi:type="dcterms:W3CDTF">2015-01-26T23:00:14Z</dcterms:created>
  <dcterms:modified xsi:type="dcterms:W3CDTF">2017-01-31T02:35:02Z</dcterms:modified>
</cp:coreProperties>
</file>